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2.xml" ContentType="application/vnd.openxmlformats-officedocument.presentationml.tags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64" r:id="rId2"/>
  </p:sldMasterIdLst>
  <p:notesMasterIdLst>
    <p:notesMasterId r:id="rId21"/>
  </p:notesMasterIdLst>
  <p:handoutMasterIdLst>
    <p:handoutMasterId r:id="rId22"/>
  </p:handoutMasterIdLst>
  <p:sldIdLst>
    <p:sldId id="540" r:id="rId3"/>
    <p:sldId id="507" r:id="rId4"/>
    <p:sldId id="537" r:id="rId5"/>
    <p:sldId id="538" r:id="rId6"/>
    <p:sldId id="539" r:id="rId7"/>
    <p:sldId id="536" r:id="rId8"/>
    <p:sldId id="535" r:id="rId9"/>
    <p:sldId id="534" r:id="rId10"/>
    <p:sldId id="533" r:id="rId11"/>
    <p:sldId id="532" r:id="rId12"/>
    <p:sldId id="531" r:id="rId13"/>
    <p:sldId id="530" r:id="rId14"/>
    <p:sldId id="529" r:id="rId15"/>
    <p:sldId id="528" r:id="rId16"/>
    <p:sldId id="527" r:id="rId17"/>
    <p:sldId id="526" r:id="rId18"/>
    <p:sldId id="525" r:id="rId19"/>
    <p:sldId id="524" r:id="rId20"/>
  </p:sldIdLst>
  <p:sldSz cx="9906000" cy="6858000" type="A4"/>
  <p:notesSz cx="6808788" cy="9940925"/>
  <p:custDataLst>
    <p:tags r:id="rId2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orient="horz" pos="3673">
          <p15:clr>
            <a:srgbClr val="A4A3A4"/>
          </p15:clr>
        </p15:guide>
        <p15:guide id="3" orient="horz" pos="799">
          <p15:clr>
            <a:srgbClr val="A4A3A4"/>
          </p15:clr>
        </p15:guide>
        <p15:guide id="4" orient="horz" pos="342">
          <p15:clr>
            <a:srgbClr val="A4A3A4"/>
          </p15:clr>
        </p15:guide>
        <p15:guide id="5" pos="392">
          <p15:clr>
            <a:srgbClr val="A4A3A4"/>
          </p15:clr>
        </p15:guide>
        <p15:guide id="6" pos="5536">
          <p15:clr>
            <a:srgbClr val="A4A3A4"/>
          </p15:clr>
        </p15:guide>
        <p15:guide id="7" pos="861">
          <p15:clr>
            <a:srgbClr val="A4A3A4"/>
          </p15:clr>
        </p15:guide>
        <p15:guide id="8" pos="1331">
          <p15:clr>
            <a:srgbClr val="A4A3A4"/>
          </p15:clr>
        </p15:guide>
        <p15:guide id="9" pos="2267">
          <p15:clr>
            <a:srgbClr val="A4A3A4"/>
          </p15:clr>
        </p15:guide>
        <p15:guide id="10" pos="3661">
          <p15:clr>
            <a:srgbClr val="A4A3A4"/>
          </p15:clr>
        </p15:guide>
        <p15:guide id="11" pos="2579">
          <p15:clr>
            <a:srgbClr val="A4A3A4"/>
          </p15:clr>
        </p15:guide>
        <p15:guide id="12" pos="3983">
          <p15:clr>
            <a:srgbClr val="A4A3A4"/>
          </p15:clr>
        </p15:guide>
        <p15:guide id="13" pos="1177">
          <p15:clr>
            <a:srgbClr val="A4A3A4"/>
          </p15:clr>
        </p15:guide>
        <p15:guide id="14" pos="2116">
          <p15:clr>
            <a:srgbClr val="A4A3A4"/>
          </p15:clr>
        </p15:guide>
        <p15:guide id="15" pos="3054">
          <p15:clr>
            <a:srgbClr val="A4A3A4"/>
          </p15:clr>
        </p15:guide>
        <p15:guide id="16" pos="3192">
          <p15:clr>
            <a:srgbClr val="A4A3A4"/>
          </p15:clr>
        </p15:guide>
        <p15:guide id="17" pos="4131">
          <p15:clr>
            <a:srgbClr val="A4A3A4"/>
          </p15:clr>
        </p15:guide>
        <p15:guide id="18" pos="718">
          <p15:clr>
            <a:srgbClr val="A4A3A4"/>
          </p15:clr>
        </p15:guide>
        <p15:guide id="19" pos="4594">
          <p15:clr>
            <a:srgbClr val="A4A3A4"/>
          </p15:clr>
        </p15:guide>
        <p15:guide id="20" pos="4448">
          <p15:clr>
            <a:srgbClr val="A4A3A4"/>
          </p15:clr>
        </p15:guide>
        <p15:guide id="21" pos="3515">
          <p15:clr>
            <a:srgbClr val="A4A3A4"/>
          </p15:clr>
        </p15:guide>
        <p15:guide id="22" pos="5385">
          <p15:clr>
            <a:srgbClr val="A4A3A4"/>
          </p15:clr>
        </p15:guide>
        <p15:guide id="23" pos="5066">
          <p15:clr>
            <a:srgbClr val="A4A3A4"/>
          </p15:clr>
        </p15:guide>
        <p15:guide id="24" pos="1645">
          <p15:clr>
            <a:srgbClr val="A4A3A4"/>
          </p15:clr>
        </p15:guide>
        <p15:guide id="25" pos="1792">
          <p15:clr>
            <a:srgbClr val="A4A3A4"/>
          </p15:clr>
        </p15:guide>
        <p15:guide id="26" pos="2730">
          <p15:clr>
            <a:srgbClr val="A4A3A4"/>
          </p15:clr>
        </p15:guide>
        <p15:guide id="27" pos="5853">
          <p15:clr>
            <a:srgbClr val="A4A3A4"/>
          </p15:clr>
        </p15:guide>
        <p15:guide id="28" pos="492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Гусак Александр Владимирович" initials="ГАВ" lastIdx="14" clrIdx="0">
    <p:extLst/>
  </p:cmAuthor>
  <p:cmAuthor id="2" name="Vladislav Belous" initials="VB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C7DF"/>
    <a:srgbClr val="C3A9CF"/>
    <a:srgbClr val="D5C0DE"/>
    <a:srgbClr val="DCCFE3"/>
    <a:srgbClr val="D1BCDA"/>
    <a:srgbClr val="A9DAFE"/>
    <a:srgbClr val="C290CA"/>
    <a:srgbClr val="E3D7E9"/>
    <a:srgbClr val="D5C4DE"/>
    <a:srgbClr val="CEBA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72" autoAdjust="0"/>
    <p:restoredTop sz="98927" autoAdjust="0"/>
  </p:normalViewPr>
  <p:slideViewPr>
    <p:cSldViewPr snapToGrid="0">
      <p:cViewPr varScale="1">
        <p:scale>
          <a:sx n="116" d="100"/>
          <a:sy n="116" d="100"/>
        </p:scale>
        <p:origin x="924" y="96"/>
      </p:cViewPr>
      <p:guideLst>
        <p:guide orient="horz"/>
        <p:guide orient="horz" pos="3673"/>
        <p:guide orient="horz" pos="799"/>
        <p:guide orient="horz" pos="342"/>
        <p:guide pos="392"/>
        <p:guide pos="5536"/>
        <p:guide pos="861"/>
        <p:guide pos="1331"/>
        <p:guide pos="2267"/>
        <p:guide pos="3661"/>
        <p:guide pos="2579"/>
        <p:guide pos="3983"/>
        <p:guide pos="1177"/>
        <p:guide pos="2116"/>
        <p:guide pos="3054"/>
        <p:guide pos="3192"/>
        <p:guide pos="4131"/>
        <p:guide pos="718"/>
        <p:guide pos="4594"/>
        <p:guide pos="4448"/>
        <p:guide pos="3515"/>
        <p:guide pos="5385"/>
        <p:guide pos="5066"/>
        <p:guide pos="1645"/>
        <p:guide pos="1792"/>
        <p:guide pos="2730"/>
        <p:guide pos="5853"/>
        <p:guide pos="49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46"/>
    </p:cViewPr>
  </p:sorterViewPr>
  <p:notesViewPr>
    <p:cSldViewPr snapToGrid="0" showGuides="1">
      <p:cViewPr varScale="1">
        <p:scale>
          <a:sx n="59" d="100"/>
          <a:sy n="59" d="100"/>
        </p:scale>
        <p:origin x="-3264" y="-77"/>
      </p:cViewPr>
      <p:guideLst>
        <p:guide orient="horz" pos="3131"/>
        <p:guide pos="2145"/>
      </p:guideLst>
    </p:cSldViewPr>
  </p:notesViewPr>
  <p:gridSpacing cx="230429" cy="230429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1"/>
            <a:ext cx="2950474" cy="497047"/>
          </a:xfrm>
          <a:prstGeom prst="rect">
            <a:avLst/>
          </a:prstGeom>
        </p:spPr>
        <p:txBody>
          <a:bodyPr vert="horz" lIns="90617" tIns="45309" rIns="90617" bIns="45309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740" y="1"/>
            <a:ext cx="2950474" cy="497047"/>
          </a:xfrm>
          <a:prstGeom prst="rect">
            <a:avLst/>
          </a:prstGeom>
        </p:spPr>
        <p:txBody>
          <a:bodyPr vert="horz" lIns="90617" tIns="45309" rIns="90617" bIns="45309" rtlCol="0"/>
          <a:lstStyle>
            <a:lvl1pPr algn="r">
              <a:defRPr sz="1200"/>
            </a:lvl1pPr>
          </a:lstStyle>
          <a:p>
            <a:fld id="{DE5E0A5F-C420-49B5-8397-1EBCE15714C2}" type="datetimeFigureOut">
              <a:rPr lang="ru-RU" smtClean="0"/>
              <a:t>21.07.2020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4" y="9442153"/>
            <a:ext cx="2950474" cy="497047"/>
          </a:xfrm>
          <a:prstGeom prst="rect">
            <a:avLst/>
          </a:prstGeom>
        </p:spPr>
        <p:txBody>
          <a:bodyPr vert="horz" lIns="90617" tIns="45309" rIns="90617" bIns="45309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740" y="9442153"/>
            <a:ext cx="2950474" cy="497047"/>
          </a:xfrm>
          <a:prstGeom prst="rect">
            <a:avLst/>
          </a:prstGeom>
        </p:spPr>
        <p:txBody>
          <a:bodyPr vert="horz" lIns="90617" tIns="45309" rIns="90617" bIns="45309" rtlCol="0" anchor="b"/>
          <a:lstStyle>
            <a:lvl1pPr algn="r">
              <a:defRPr sz="1200"/>
            </a:lvl1pPr>
          </a:lstStyle>
          <a:p>
            <a:fld id="{35FDB4CE-893F-4378-BB05-473A53FA8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044406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1"/>
            <a:ext cx="2950474" cy="497047"/>
          </a:xfrm>
          <a:prstGeom prst="rect">
            <a:avLst/>
          </a:prstGeom>
        </p:spPr>
        <p:txBody>
          <a:bodyPr vert="horz" lIns="90617" tIns="45309" rIns="90617" bIns="45309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40" y="1"/>
            <a:ext cx="2950474" cy="497047"/>
          </a:xfrm>
          <a:prstGeom prst="rect">
            <a:avLst/>
          </a:prstGeom>
        </p:spPr>
        <p:txBody>
          <a:bodyPr vert="horz" lIns="90617" tIns="45309" rIns="90617" bIns="45309" rtlCol="0"/>
          <a:lstStyle>
            <a:lvl1pPr algn="r">
              <a:defRPr sz="1200"/>
            </a:lvl1pPr>
          </a:lstStyle>
          <a:p>
            <a:fld id="{D2A85737-DEB6-4A6C-A147-55A806BC389E}" type="datetimeFigureOut">
              <a:rPr lang="ru-RU" smtClean="0"/>
              <a:t>21.07.2020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09613" y="746125"/>
            <a:ext cx="5389562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17" tIns="45309" rIns="90617" bIns="45309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80" y="4721942"/>
            <a:ext cx="5447030" cy="4473416"/>
          </a:xfrm>
          <a:prstGeom prst="rect">
            <a:avLst/>
          </a:prstGeom>
        </p:spPr>
        <p:txBody>
          <a:bodyPr vert="horz" lIns="90617" tIns="45309" rIns="90617" bIns="45309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42153"/>
            <a:ext cx="2950474" cy="497047"/>
          </a:xfrm>
          <a:prstGeom prst="rect">
            <a:avLst/>
          </a:prstGeom>
        </p:spPr>
        <p:txBody>
          <a:bodyPr vert="horz" lIns="90617" tIns="45309" rIns="90617" bIns="45309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40" y="9442153"/>
            <a:ext cx="2950474" cy="497047"/>
          </a:xfrm>
          <a:prstGeom prst="rect">
            <a:avLst/>
          </a:prstGeom>
        </p:spPr>
        <p:txBody>
          <a:bodyPr vert="horz" lIns="90617" tIns="45309" rIns="90617" bIns="45309" rtlCol="0" anchor="b"/>
          <a:lstStyle>
            <a:lvl1pPr algn="r">
              <a:defRPr sz="1200"/>
            </a:lvl1pPr>
          </a:lstStyle>
          <a:p>
            <a:fld id="{4237A5D1-FA36-4203-A94D-C5DE0DB7EF7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06352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leksandr.karachevsk\Desktop\Перезентация_шаблон\bg_logo-0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19237"/>
            <a:ext cx="10691813" cy="755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F:\Metinvest\brandbook\лого\Metinvest_Logo_AllFormats\Metinvest_Logo_AllFormats\UKR\Metinvest_Logo_Ukr-01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00"/>
          <a:stretch/>
        </p:blipFill>
        <p:spPr bwMode="auto">
          <a:xfrm>
            <a:off x="4234880" y="1457410"/>
            <a:ext cx="1375345" cy="291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9656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ительный слайд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Прямая соединительная линия 19"/>
          <p:cNvCxnSpPr/>
          <p:nvPr userDrawn="1"/>
        </p:nvCxnSpPr>
        <p:spPr>
          <a:xfrm>
            <a:off x="347662" y="6546124"/>
            <a:ext cx="9210675" cy="0"/>
          </a:xfrm>
          <a:prstGeom prst="line">
            <a:avLst/>
          </a:prstGeom>
          <a:ln w="12700">
            <a:solidFill>
              <a:srgbClr val="E3042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Номер слайда 5"/>
          <p:cNvSpPr txBox="1">
            <a:spLocks/>
          </p:cNvSpPr>
          <p:nvPr userDrawn="1"/>
        </p:nvSpPr>
        <p:spPr>
          <a:xfrm>
            <a:off x="7218780" y="6554504"/>
            <a:ext cx="2311400" cy="26479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4354509-BB7E-4CD0-B600-C43E671D254E}" type="slidenum">
              <a:rPr lang="ru-RU" smtClean="0">
                <a:solidFill>
                  <a:srgbClr val="434343"/>
                </a:solidFill>
                <a:latin typeface="Arial"/>
              </a:rPr>
              <a:pPr/>
              <a:t>‹#›</a:t>
            </a:fld>
            <a:endParaRPr lang="ru-RU" dirty="0">
              <a:solidFill>
                <a:srgbClr val="434343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64230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ный слайд (опционально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F:\Metinvest\brandbook\лого\Metinvest_Logo_AllFormats\Metinvest_Logo_AllFormats\UKR\Metinvest_Logo_Ukr-0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26"/>
          <a:stretch/>
        </p:blipFill>
        <p:spPr bwMode="auto">
          <a:xfrm>
            <a:off x="4321821" y="6038409"/>
            <a:ext cx="1367780" cy="291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347662" y="301849"/>
            <a:ext cx="9210675" cy="0"/>
          </a:xfrm>
          <a:prstGeom prst="line">
            <a:avLst/>
          </a:prstGeom>
          <a:ln w="12700">
            <a:solidFill>
              <a:srgbClr val="E3042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 userDrawn="1"/>
        </p:nvCxnSpPr>
        <p:spPr>
          <a:xfrm>
            <a:off x="347662" y="6546124"/>
            <a:ext cx="9210675" cy="0"/>
          </a:xfrm>
          <a:prstGeom prst="line">
            <a:avLst/>
          </a:prstGeom>
          <a:ln w="12700">
            <a:solidFill>
              <a:srgbClr val="E3042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48417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ительный слайд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Прямая соединительная линия 19"/>
          <p:cNvCxnSpPr/>
          <p:nvPr userDrawn="1"/>
        </p:nvCxnSpPr>
        <p:spPr>
          <a:xfrm>
            <a:off x="347662" y="6546124"/>
            <a:ext cx="9210675" cy="0"/>
          </a:xfrm>
          <a:prstGeom prst="line">
            <a:avLst/>
          </a:prstGeom>
          <a:ln w="12700">
            <a:solidFill>
              <a:srgbClr val="E3042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0908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имер слай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3419059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18949" y="519113"/>
            <a:ext cx="5692775" cy="749300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Заголовок первого уровня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54620" y="6270024"/>
            <a:ext cx="2311400" cy="264795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 sz="1200"/>
            </a:lvl1pPr>
          </a:lstStyle>
          <a:p>
            <a:fld id="{84354509-BB7E-4CD0-B600-C43E671D254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3"/>
          </p:nvPr>
        </p:nvSpPr>
        <p:spPr>
          <a:xfrm>
            <a:off x="630238" y="1515005"/>
            <a:ext cx="2706687" cy="4315884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4"/>
          </p:nvPr>
        </p:nvSpPr>
        <p:spPr>
          <a:xfrm>
            <a:off x="3598863" y="1526293"/>
            <a:ext cx="5684837" cy="430459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143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ример слай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30238" y="519113"/>
            <a:ext cx="5692775" cy="749300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Заголовок первого уровня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54620" y="6270024"/>
            <a:ext cx="2311400" cy="264795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 sz="1200"/>
            </a:lvl1pPr>
          </a:lstStyle>
          <a:p>
            <a:fld id="{84354509-BB7E-4CD0-B600-C43E671D254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3"/>
          </p:nvPr>
        </p:nvSpPr>
        <p:spPr>
          <a:xfrm>
            <a:off x="617877" y="1481138"/>
            <a:ext cx="2634911" cy="434975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20" name="Объект 8"/>
          <p:cNvSpPr>
            <a:spLocks noGrp="1"/>
          </p:cNvSpPr>
          <p:nvPr>
            <p:ph sz="quarter" idx="16"/>
          </p:nvPr>
        </p:nvSpPr>
        <p:spPr>
          <a:xfrm>
            <a:off x="3598863" y="1481138"/>
            <a:ext cx="2724150" cy="21880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21" name="Объект 8"/>
          <p:cNvSpPr>
            <a:spLocks noGrp="1"/>
          </p:cNvSpPr>
          <p:nvPr>
            <p:ph sz="quarter" idx="17"/>
          </p:nvPr>
        </p:nvSpPr>
        <p:spPr>
          <a:xfrm>
            <a:off x="3598863" y="3923818"/>
            <a:ext cx="5684838" cy="190707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22" name="Объект 8"/>
          <p:cNvSpPr>
            <a:spLocks noGrp="1"/>
          </p:cNvSpPr>
          <p:nvPr>
            <p:ph sz="quarter" idx="18"/>
          </p:nvPr>
        </p:nvSpPr>
        <p:spPr>
          <a:xfrm>
            <a:off x="6557963" y="1481139"/>
            <a:ext cx="2729165" cy="219961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8531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ример слай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30238" y="519113"/>
            <a:ext cx="5692775" cy="749300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Заголовок первого уровня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54620" y="6270024"/>
            <a:ext cx="2311400" cy="264795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 sz="1200"/>
            </a:lvl1pPr>
          </a:lstStyle>
          <a:p>
            <a:fld id="{84354509-BB7E-4CD0-B600-C43E671D254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3"/>
          </p:nvPr>
        </p:nvSpPr>
        <p:spPr>
          <a:xfrm>
            <a:off x="630237" y="1504709"/>
            <a:ext cx="2706687" cy="192139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26" name="Текст 6"/>
          <p:cNvSpPr>
            <a:spLocks noGrp="1"/>
          </p:cNvSpPr>
          <p:nvPr>
            <p:ph type="body" sz="quarter" idx="14"/>
          </p:nvPr>
        </p:nvSpPr>
        <p:spPr>
          <a:xfrm>
            <a:off x="3598863" y="1504709"/>
            <a:ext cx="2706687" cy="192139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27" name="Текст 6"/>
          <p:cNvSpPr>
            <a:spLocks noGrp="1"/>
          </p:cNvSpPr>
          <p:nvPr>
            <p:ph type="body" sz="quarter" idx="15"/>
          </p:nvPr>
        </p:nvSpPr>
        <p:spPr>
          <a:xfrm>
            <a:off x="630237" y="3646025"/>
            <a:ext cx="2706687" cy="2187616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28" name="Текст 6"/>
          <p:cNvSpPr>
            <a:spLocks noGrp="1"/>
          </p:cNvSpPr>
          <p:nvPr>
            <p:ph type="body" sz="quarter" idx="16"/>
          </p:nvPr>
        </p:nvSpPr>
        <p:spPr>
          <a:xfrm>
            <a:off x="3598863" y="3646025"/>
            <a:ext cx="2706687" cy="2187616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2" name="Текст 6"/>
          <p:cNvSpPr>
            <a:spLocks noGrp="1"/>
          </p:cNvSpPr>
          <p:nvPr>
            <p:ph type="body" sz="quarter" idx="17"/>
          </p:nvPr>
        </p:nvSpPr>
        <p:spPr>
          <a:xfrm>
            <a:off x="6557963" y="1504709"/>
            <a:ext cx="2706687" cy="192139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3" name="Текст 6"/>
          <p:cNvSpPr>
            <a:spLocks noGrp="1"/>
          </p:cNvSpPr>
          <p:nvPr>
            <p:ph type="body" sz="quarter" idx="18"/>
          </p:nvPr>
        </p:nvSpPr>
        <p:spPr>
          <a:xfrm>
            <a:off x="6557963" y="3646025"/>
            <a:ext cx="2706687" cy="2187616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265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/>
          <a:lstStyle/>
          <a:p>
            <a:fld id="{F46E222A-EC82-4552-914C-53CFF3F9F322}" type="datetime1">
              <a:rPr lang="ru-RU" smtClean="0"/>
              <a:pPr/>
              <a:t>21.07.2020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/>
          <a:lstStyle/>
          <a:p>
            <a:fld id="{5AFC25E7-9740-4DA5-AB1B-476438EA70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070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leksandr.karachevsk\Desktop\Перезентация_шаблон\bg_logo-0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19237"/>
            <a:ext cx="10691813" cy="755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F:\Metinvest\brandbook\лого\Metinvest_Logo_AllFormats\Metinvest_Logo_AllFormats\UKR\Metinvest_Logo_Ukr-01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00"/>
          <a:stretch/>
        </p:blipFill>
        <p:spPr bwMode="auto">
          <a:xfrm>
            <a:off x="4234880" y="1457410"/>
            <a:ext cx="1375345" cy="291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5620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ный слайд (опционально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F:\Metinvest\brandbook\лого\Metinvest_Logo_AllFormats\Metinvest_Logo_AllFormats\UKR\Metinvest_Logo_Ukr-0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26"/>
          <a:stretch/>
        </p:blipFill>
        <p:spPr bwMode="auto">
          <a:xfrm>
            <a:off x="4321821" y="6038409"/>
            <a:ext cx="1367780" cy="291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347662" y="301849"/>
            <a:ext cx="9210675" cy="0"/>
          </a:xfrm>
          <a:prstGeom prst="line">
            <a:avLst/>
          </a:prstGeom>
          <a:ln w="12700">
            <a:solidFill>
              <a:srgbClr val="E3042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 userDrawn="1"/>
        </p:nvCxnSpPr>
        <p:spPr>
          <a:xfrm>
            <a:off x="347662" y="6546124"/>
            <a:ext cx="9210675" cy="0"/>
          </a:xfrm>
          <a:prstGeom prst="line">
            <a:avLst/>
          </a:prstGeom>
          <a:ln w="12700">
            <a:solidFill>
              <a:srgbClr val="E3042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5110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1061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4" r:id="rId3"/>
    <p:sldLayoutId id="2147483649" r:id="rId4"/>
    <p:sldLayoutId id="2147483656" r:id="rId5"/>
    <p:sldLayoutId id="2147483657" r:id="rId6"/>
    <p:sldLayoutId id="2147483668" r:id="rId7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6401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137265" y="22672"/>
            <a:ext cx="9208223" cy="56207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57816" rtl="0" eaLnBrk="1" latinLnBrk="0" hangingPunct="1">
              <a:spcBef>
                <a:spcPct val="0"/>
              </a:spcBef>
              <a:buNone/>
              <a:defRPr sz="2200" b="1" kern="1200">
                <a:solidFill>
                  <a:srgbClr val="E6001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000" dirty="0" smtClean="0">
                <a:solidFill>
                  <a:srgbClr val="FF0000"/>
                </a:solidFill>
              </a:rPr>
              <a:t>HR-</a:t>
            </a:r>
            <a:r>
              <a:rPr lang="ru-RU" sz="2000" dirty="0" smtClean="0">
                <a:solidFill>
                  <a:srgbClr val="FF0000"/>
                </a:solidFill>
              </a:rPr>
              <a:t>проект: 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ru-RU" sz="2000" dirty="0" smtClean="0">
                <a:solidFill>
                  <a:srgbClr val="FF0000"/>
                </a:solidFill>
              </a:rPr>
              <a:t>«Карьерные маршруты» </a:t>
            </a: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10" name="Рисунок 1" descr="Снимо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1" y="6477033"/>
            <a:ext cx="810083" cy="36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Нашивка 10"/>
          <p:cNvSpPr/>
          <p:nvPr/>
        </p:nvSpPr>
        <p:spPr>
          <a:xfrm>
            <a:off x="416496" y="836712"/>
            <a:ext cx="2622285" cy="870067"/>
          </a:xfrm>
          <a:prstGeom prst="chevron">
            <a:avLst/>
          </a:prstGeom>
          <a:noFill/>
          <a:ln>
            <a:solidFill>
              <a:srgbClr val="E600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проекта</a:t>
            </a:r>
            <a:endParaRPr lang="ru-RU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3276" y="4614752"/>
            <a:ext cx="27135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Агломератчик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Машинист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конвейера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Горновой доменной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печи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Сталевар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конвертера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Шлаковщик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Ковшевой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Токарь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нженер-электроник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224808" y="692696"/>
            <a:ext cx="633670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ü"/>
              <a:tabLst>
                <a:tab pos="450215" algn="l"/>
              </a:tabLst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Планирование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построение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карьеры работниками предприятия,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продвижение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перспективных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сотрудников</a:t>
            </a: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ü"/>
              <a:tabLst>
                <a:tab pos="450215" algn="l"/>
              </a:tabLst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отивация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развитию</a:t>
            </a: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ü"/>
              <a:tabLst>
                <a:tab pos="450215" algn="l"/>
              </a:tabLst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Визуализация профессионального пути для: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работников комбината,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выпускников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ВУЗов,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СУЗов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соискателей для возможности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определения максимально удобного пути построения своей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карьеры в ПАО «ДМК». 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2480" y="2348880"/>
            <a:ext cx="9318613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Карьерный маршрут </a:t>
            </a:r>
            <a:endParaRPr lang="ru-RU" sz="1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визуализирует 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построение профессиональной карьеры 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несколькими 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путями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2480" y="2996952"/>
            <a:ext cx="9318613" cy="11695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FF0000"/>
              </a:buClr>
              <a:buFont typeface="Arial" panose="020B0604020202020204" pitchFamily="34" charset="0"/>
              <a:buChar char="•"/>
              <a:tabLst>
                <a:tab pos="450215" algn="l"/>
              </a:tabLst>
            </a:pPr>
            <a:r>
              <a:rPr 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рофессиональная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карьера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(получение максимального разряда по профессии, карьера по второй профессии);</a:t>
            </a:r>
          </a:p>
          <a:p>
            <a:pPr marL="285750" indent="-285750" algn="just">
              <a:buClr>
                <a:srgbClr val="FF0000"/>
              </a:buClr>
              <a:buFont typeface="Arial" panose="020B0604020202020204" pitchFamily="34" charset="0"/>
              <a:buChar char="•"/>
              <a:tabLst>
                <a:tab pos="450215" algn="l"/>
              </a:tabLst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Управленческая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карьера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карьера от рабочей профессии до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руководителя структурного подразделения);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spcAft>
                <a:spcPts val="0"/>
              </a:spcAft>
              <a:buClr>
                <a:srgbClr val="FF0000"/>
              </a:buClr>
              <a:buFont typeface="Arial" panose="020B0604020202020204" pitchFamily="34" charset="0"/>
              <a:buChar char="•"/>
              <a:tabLst>
                <a:tab pos="450215" algn="l"/>
              </a:tabLst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Экспертно-технологическая карьера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(профессиональный путь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от рабочего до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руководителя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технического отдела/управления)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7050" y="4229800"/>
            <a:ext cx="925843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Карьерные маршруты разработаны по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 профессиям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041338" y="4614752"/>
            <a:ext cx="356784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Машинист крана металлургического производства </a:t>
            </a: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Вальцовщик стана горячего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проката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Слесарь-ремонтник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Электромонтер по ремонту и обслуживанию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электрооборудования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Электрогазосварщик</a:t>
            </a: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609184" y="4568354"/>
            <a:ext cx="298190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Машинист тепловоза </a:t>
            </a: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Помощник машиниста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тепловоза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Составитель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поездов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Машинист насосных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установок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Машинист компрессорных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установок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Аппаратчик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воздухоразделения</a:t>
            </a: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3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70" t="58524" r="5188" b="5750"/>
          <a:stretch/>
        </p:blipFill>
        <p:spPr>
          <a:xfrm>
            <a:off x="-443555" y="4700803"/>
            <a:ext cx="10349555" cy="2043255"/>
          </a:xfrm>
          <a:prstGeom prst="rect">
            <a:avLst/>
          </a:prstGeom>
          <a:effectLst>
            <a:glow rad="25400">
              <a:schemeClr val="accent1">
                <a:alpha val="40000"/>
              </a:schemeClr>
            </a:glow>
          </a:effectLst>
        </p:spPr>
      </p:pic>
      <p:sp>
        <p:nvSpPr>
          <p:cNvPr id="3" name="Прямоугольник 2"/>
          <p:cNvSpPr/>
          <p:nvPr/>
        </p:nvSpPr>
        <p:spPr>
          <a:xfrm>
            <a:off x="127563" y="78179"/>
            <a:ext cx="5818478" cy="47938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uk-UA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Слюсар-ремонтник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013164" y="60590"/>
            <a:ext cx="39599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Ключова професія ПАТ «ДМК</a:t>
            </a:r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-25458" y="4988314"/>
            <a:ext cx="131393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Заробітна плата вказана станом на 05.20</a:t>
            </a:r>
            <a:r>
              <a:rPr lang="en-US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uk-UA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р.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88879" y="1861764"/>
            <a:ext cx="1635307" cy="2200602"/>
          </a:xfrm>
          <a:prstGeom prst="rect">
            <a:avLst/>
          </a:prstGeom>
          <a:solidFill>
            <a:srgbClr val="D7C7DF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Слюсар-ремонтник </a:t>
            </a: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4 розряду</a:t>
            </a:r>
          </a:p>
          <a:p>
            <a:pPr algn="ctr"/>
            <a:endParaRPr lang="uk-UA" sz="8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Навчання </a:t>
            </a: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за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 професією 5</a:t>
            </a: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 міс.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не менше 1 </a:t>
            </a: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року</a:t>
            </a:r>
          </a:p>
          <a:p>
            <a:pPr algn="ctr">
              <a:spcBef>
                <a:spcPct val="0"/>
              </a:spcBef>
            </a:pPr>
            <a:r>
              <a:rPr lang="ru-RU" sz="9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Навчання за другою професією </a:t>
            </a:r>
            <a:r>
              <a:rPr lang="ru-RU" sz="9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електрогазозварник </a:t>
            </a:r>
            <a:r>
              <a:rPr lang="ru-RU" sz="9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міс.</a:t>
            </a:r>
          </a:p>
          <a:p>
            <a:pPr algn="ctr">
              <a:spcBef>
                <a:spcPct val="0"/>
              </a:spcBef>
            </a:pPr>
            <a:endParaRPr lang="ru-RU" sz="800" b="1" u="sng" dirty="0">
              <a:solidFill>
                <a:srgbClr val="FF0000"/>
              </a:solidFill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9</a:t>
            </a:r>
          </a:p>
          <a:p>
            <a:pPr algn="ctr">
              <a:spcBef>
                <a:spcPct val="0"/>
              </a:spcBef>
            </a:pPr>
            <a:endParaRPr lang="uk-UA" sz="8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8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–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9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грн. </a:t>
            </a: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88879" y="3332257"/>
            <a:ext cx="1610946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ик 58"/>
          <p:cNvSpPr/>
          <p:nvPr/>
        </p:nvSpPr>
        <p:spPr>
          <a:xfrm>
            <a:off x="1796005" y="1854396"/>
            <a:ext cx="1619223" cy="2223686"/>
          </a:xfrm>
          <a:prstGeom prst="rect">
            <a:avLst/>
          </a:prstGeom>
          <a:solidFill>
            <a:srgbClr val="D7C7DF"/>
          </a:solidFill>
        </p:spPr>
        <p:txBody>
          <a:bodyPr wrap="square">
            <a:spAutoFit/>
          </a:bodyPr>
          <a:lstStyle/>
          <a:p>
            <a:pPr algn="ctr"/>
            <a:r>
              <a:rPr lang="ru-RU" sz="1050" b="1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Слюсар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-ремонтник</a:t>
            </a:r>
          </a:p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5-6 розряду</a:t>
            </a:r>
            <a:endParaRPr lang="uk-UA" sz="1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Навчання за 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професією </a:t>
            </a: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міс.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не менше 1 року</a:t>
            </a:r>
            <a:endParaRPr lang="ru-RU" sz="900" dirty="0"/>
          </a:p>
          <a:p>
            <a:pPr algn="ctr"/>
            <a:endParaRPr lang="uk-UA" sz="800" b="1" i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80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10-11</a:t>
            </a:r>
          </a:p>
          <a:p>
            <a:pPr algn="ctr"/>
            <a:endParaRPr lang="uk-UA" sz="800" b="1" i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ЗП- </a:t>
            </a:r>
          </a:p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10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5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 – 15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5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1796005" y="3342648"/>
            <a:ext cx="1581840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Рисунок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976" y="2132644"/>
            <a:ext cx="393536" cy="393536"/>
          </a:xfrm>
          <a:prstGeom prst="rect">
            <a:avLst/>
          </a:prstGeom>
        </p:spPr>
      </p:pic>
      <p:sp>
        <p:nvSpPr>
          <p:cNvPr id="61" name="Стрелка вверх 60"/>
          <p:cNvSpPr/>
          <p:nvPr/>
        </p:nvSpPr>
        <p:spPr>
          <a:xfrm>
            <a:off x="255934" y="4569220"/>
            <a:ext cx="217247" cy="375194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3495459" y="3078051"/>
            <a:ext cx="1405730" cy="15004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</a:t>
            </a: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uk-UA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</a:t>
            </a:r>
            <a:r>
              <a:rPr lang="en-US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2</a:t>
            </a:r>
            <a:endParaRPr lang="ru-RU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11 345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4963396" y="1088911"/>
            <a:ext cx="1501160" cy="1692771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uk-UA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дільниці</a:t>
            </a:r>
          </a:p>
          <a:p>
            <a:pPr algn="ctr">
              <a:spcBef>
                <a:spcPct val="0"/>
              </a:spcBef>
            </a:pPr>
            <a:endParaRPr lang="uk-UA" sz="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8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- 15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- 24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грн.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4986947" y="3086522"/>
            <a:ext cx="1522931" cy="16389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 2 кат.</a:t>
            </a:r>
          </a:p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 1 </a:t>
            </a:r>
            <a:r>
              <a:rPr lang="uk-UA" sz="8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кат.</a:t>
            </a:r>
          </a:p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Провідний інженер-технолог</a:t>
            </a:r>
          </a:p>
          <a:p>
            <a:pPr algn="ctr"/>
            <a:endParaRPr lang="ru-RU" sz="3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4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13-14</a:t>
            </a:r>
          </a:p>
          <a:p>
            <a:pPr algn="ctr"/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</a:t>
            </a:r>
            <a:endParaRPr lang="en-US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11 419 – 14 177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3495459" y="1097212"/>
            <a:ext cx="1405730" cy="1661993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Майстер з ремонту устаткування</a:t>
            </a:r>
          </a:p>
          <a:p>
            <a:pPr algn="ctr"/>
            <a:endParaRPr lang="uk-UA" sz="8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- 13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- 19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грн.</a:t>
            </a: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242" y="1545868"/>
            <a:ext cx="383318" cy="383318"/>
          </a:xfrm>
          <a:prstGeom prst="rect">
            <a:avLst/>
          </a:prstGeom>
        </p:spPr>
      </p:pic>
      <p:sp>
        <p:nvSpPr>
          <p:cNvPr id="68" name="Прямоугольник 67"/>
          <p:cNvSpPr/>
          <p:nvPr/>
        </p:nvSpPr>
        <p:spPr>
          <a:xfrm>
            <a:off x="6595636" y="3086522"/>
            <a:ext cx="1451305" cy="15004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Начальник бюро</a:t>
            </a: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освіти</a:t>
            </a:r>
            <a:endParaRPr lang="uk-UA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15</a:t>
            </a: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15 746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9" name="Прямоугольник 68"/>
          <p:cNvSpPr/>
          <p:nvPr/>
        </p:nvSpPr>
        <p:spPr>
          <a:xfrm>
            <a:off x="8133498" y="1088911"/>
            <a:ext cx="1535669" cy="1654299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Керівники вищої ланки:</a:t>
            </a: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Заступник начальника структурного підрозділу.</a:t>
            </a: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структурного підрозділу</a:t>
            </a:r>
          </a:p>
          <a:p>
            <a:pPr algn="ctr">
              <a:spcBef>
                <a:spcPct val="0"/>
              </a:spcBef>
            </a:pP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8154926" y="3078051"/>
            <a:ext cx="1543271" cy="150041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Керівники вищої ланки:</a:t>
            </a: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технічного відділу технічного управління.</a:t>
            </a: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технічного управління</a:t>
            </a:r>
          </a:p>
          <a:p>
            <a:pPr algn="ctr">
              <a:spcBef>
                <a:spcPct val="0"/>
              </a:spcBef>
            </a:pP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 flipV="1">
            <a:off x="3518197" y="2320233"/>
            <a:ext cx="1382992" cy="376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V="1">
            <a:off x="4963395" y="2310030"/>
            <a:ext cx="1457433" cy="8629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V="1">
            <a:off x="6617863" y="4172510"/>
            <a:ext cx="1426764" cy="5538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flipV="1">
            <a:off x="4981420" y="4174012"/>
            <a:ext cx="1491488" cy="201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V="1">
            <a:off x="3502454" y="4162602"/>
            <a:ext cx="1391739" cy="9904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Рисунок 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673" y="3479167"/>
            <a:ext cx="383318" cy="383318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613" y="3490584"/>
            <a:ext cx="383318" cy="383318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979" y="3481955"/>
            <a:ext cx="383318" cy="383318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745" y="3007365"/>
            <a:ext cx="383318" cy="383318"/>
          </a:xfrm>
          <a:prstGeom prst="rect">
            <a:avLst/>
          </a:prstGeom>
        </p:spPr>
      </p:pic>
      <p:sp>
        <p:nvSpPr>
          <p:cNvPr id="46" name="Прямоугольник 45"/>
          <p:cNvSpPr/>
          <p:nvPr/>
        </p:nvSpPr>
        <p:spPr>
          <a:xfrm>
            <a:off x="988292" y="1560018"/>
            <a:ext cx="1630217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uk-UA" sz="1000" b="1" dirty="0" smtClean="0">
                <a:solidFill>
                  <a:srgbClr val="871A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Професійна кар‘єра </a:t>
            </a:r>
            <a:endParaRPr lang="ru-RU" sz="1000" b="1" dirty="0">
              <a:solidFill>
                <a:srgbClr val="871A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424812" y="856950"/>
            <a:ext cx="3500582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</a:pPr>
            <a:r>
              <a:rPr lang="uk-UA" sz="1000" b="1" dirty="0" smtClean="0">
                <a:solidFill>
                  <a:srgbClr val="167F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Управлінська кар‘єра </a:t>
            </a:r>
            <a:endParaRPr lang="ru-RU" sz="1000" b="1" dirty="0">
              <a:solidFill>
                <a:srgbClr val="167F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298099" y="2844183"/>
            <a:ext cx="3966094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uk-UA" sz="1000" b="1" dirty="0" smtClean="0">
                <a:solidFill>
                  <a:srgbClr val="0268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Експертно-технологічна кар'єра </a:t>
            </a:r>
            <a:r>
              <a:rPr lang="ru-RU" sz="1000" b="1" dirty="0" smtClean="0">
                <a:solidFill>
                  <a:srgbClr val="0268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000" b="1" dirty="0">
              <a:solidFill>
                <a:srgbClr val="0268B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586" y="1686872"/>
            <a:ext cx="383318" cy="383318"/>
          </a:xfrm>
          <a:prstGeom prst="rect">
            <a:avLst/>
          </a:prstGeom>
        </p:spPr>
      </p:pic>
      <p:sp>
        <p:nvSpPr>
          <p:cNvPr id="38" name="Прямоугольник 37"/>
          <p:cNvSpPr/>
          <p:nvPr/>
        </p:nvSpPr>
        <p:spPr>
          <a:xfrm>
            <a:off x="6548447" y="1085031"/>
            <a:ext cx="1501160" cy="1715854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uk-UA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Механік цеху</a:t>
            </a:r>
            <a:endParaRPr lang="uk-UA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8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- 15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–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27 880грн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748" y="1554029"/>
            <a:ext cx="383318" cy="383318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650" y="1538319"/>
            <a:ext cx="383318" cy="383318"/>
          </a:xfrm>
          <a:prstGeom prst="rect">
            <a:avLst/>
          </a:prstGeom>
        </p:spPr>
      </p:pic>
      <p:cxnSp>
        <p:nvCxnSpPr>
          <p:cNvPr id="41" name="Прямая соединительная линия 40"/>
          <p:cNvCxnSpPr/>
          <p:nvPr/>
        </p:nvCxnSpPr>
        <p:spPr>
          <a:xfrm flipV="1">
            <a:off x="6570310" y="2328067"/>
            <a:ext cx="1457433" cy="8629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/>
          <p:cNvSpPr/>
          <p:nvPr/>
        </p:nvSpPr>
        <p:spPr>
          <a:xfrm>
            <a:off x="1" y="-1147"/>
            <a:ext cx="9905999" cy="690539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TextBox 49"/>
          <p:cNvSpPr txBox="1"/>
          <p:nvPr/>
        </p:nvSpPr>
        <p:spPr>
          <a:xfrm>
            <a:off x="8219209" y="60590"/>
            <a:ext cx="17539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ПАТ </a:t>
            </a:r>
            <a:r>
              <a:rPr lang="uk-U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«ДМК</a:t>
            </a:r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194685" y="96318"/>
            <a:ext cx="7598855" cy="47938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uk-UA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Кар'єрний маршрут професії</a:t>
            </a:r>
          </a:p>
          <a:p>
            <a:pPr>
              <a:spcBef>
                <a:spcPct val="0"/>
              </a:spcBef>
            </a:pPr>
            <a:r>
              <a:rPr lang="uk-UA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«Слюсар-ремонтник»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14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70" t="58524" r="5188" b="5750"/>
          <a:stretch/>
        </p:blipFill>
        <p:spPr>
          <a:xfrm>
            <a:off x="-443555" y="4700803"/>
            <a:ext cx="10349555" cy="2043255"/>
          </a:xfrm>
          <a:prstGeom prst="rect">
            <a:avLst/>
          </a:prstGeom>
          <a:effectLst>
            <a:glow rad="25400">
              <a:schemeClr val="accent1">
                <a:alpha val="40000"/>
              </a:schemeClr>
            </a:glow>
          </a:effectLst>
        </p:spPr>
      </p:pic>
      <p:sp>
        <p:nvSpPr>
          <p:cNvPr id="3" name="Прямоугольник 2"/>
          <p:cNvSpPr/>
          <p:nvPr/>
        </p:nvSpPr>
        <p:spPr>
          <a:xfrm>
            <a:off x="127563" y="78179"/>
            <a:ext cx="5818478" cy="47938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uk-UA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Електрогазозварник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013164" y="60590"/>
            <a:ext cx="39599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Ключова професія ПАТ «ДМК</a:t>
            </a:r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-25458" y="4988314"/>
            <a:ext cx="131393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Заробітна плата вказана станом на 05.20</a:t>
            </a:r>
            <a:r>
              <a:rPr lang="en-US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uk-UA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р.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88879" y="1913719"/>
            <a:ext cx="1635307" cy="2200602"/>
          </a:xfrm>
          <a:prstGeom prst="rect">
            <a:avLst/>
          </a:prstGeom>
          <a:solidFill>
            <a:srgbClr val="D7C7DF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Електрогазозварник </a:t>
            </a: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4 розряду</a:t>
            </a:r>
          </a:p>
          <a:p>
            <a:pPr algn="ctr"/>
            <a:endParaRPr lang="uk-UA" sz="8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Навчання </a:t>
            </a: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за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 професією </a:t>
            </a: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6 міс.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не менше 1 </a:t>
            </a: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року</a:t>
            </a:r>
          </a:p>
          <a:p>
            <a:pPr algn="ctr">
              <a:spcBef>
                <a:spcPct val="0"/>
              </a:spcBef>
            </a:pPr>
            <a:r>
              <a:rPr lang="ru-RU" sz="9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Навчання за другою професією </a:t>
            </a:r>
            <a:r>
              <a:rPr lang="ru-RU" sz="9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9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слюсар</a:t>
            </a:r>
            <a:r>
              <a:rPr lang="ru-RU" sz="9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-ремонтник 5 міс.</a:t>
            </a:r>
          </a:p>
          <a:p>
            <a:pPr algn="ctr">
              <a:spcBef>
                <a:spcPct val="0"/>
              </a:spcBef>
            </a:pPr>
            <a:endParaRPr lang="ru-RU" sz="800" b="1" u="sng" dirty="0">
              <a:solidFill>
                <a:srgbClr val="FF0000"/>
              </a:solidFill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9</a:t>
            </a:r>
          </a:p>
          <a:p>
            <a:pPr algn="ctr">
              <a:spcBef>
                <a:spcPct val="0"/>
              </a:spcBef>
            </a:pPr>
            <a:endParaRPr lang="uk-UA" sz="8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8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– 10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7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грн. </a:t>
            </a: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88879" y="3467340"/>
            <a:ext cx="1610946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ик 58"/>
          <p:cNvSpPr/>
          <p:nvPr/>
        </p:nvSpPr>
        <p:spPr>
          <a:xfrm>
            <a:off x="1796005" y="1906351"/>
            <a:ext cx="1619223" cy="2223686"/>
          </a:xfrm>
          <a:prstGeom prst="rect">
            <a:avLst/>
          </a:prstGeom>
          <a:solidFill>
            <a:srgbClr val="D7C7DF"/>
          </a:solidFill>
        </p:spPr>
        <p:txBody>
          <a:bodyPr wrap="square">
            <a:spAutoFit/>
          </a:bodyPr>
          <a:lstStyle/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Електрогазозварник 5-6 розряду</a:t>
            </a:r>
            <a:endParaRPr lang="uk-UA" sz="1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Навчання </a:t>
            </a: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професією </a:t>
            </a: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міс.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не менше 1 року</a:t>
            </a:r>
            <a:endParaRPr lang="ru-RU" sz="900" dirty="0"/>
          </a:p>
          <a:p>
            <a:pPr algn="ctr"/>
            <a:endParaRPr lang="uk-UA" sz="800" b="1" i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80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10-11</a:t>
            </a:r>
          </a:p>
          <a:p>
            <a:pPr algn="ctr"/>
            <a:endParaRPr lang="uk-UA" sz="800" b="1" i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ЗП- </a:t>
            </a:r>
          </a:p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11 600 – 15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6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1796005" y="3467340"/>
            <a:ext cx="1581840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Рисунок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976" y="2184599"/>
            <a:ext cx="393536" cy="393536"/>
          </a:xfrm>
          <a:prstGeom prst="rect">
            <a:avLst/>
          </a:prstGeom>
        </p:spPr>
      </p:pic>
      <p:sp>
        <p:nvSpPr>
          <p:cNvPr id="61" name="Стрелка вверх 60"/>
          <p:cNvSpPr/>
          <p:nvPr/>
        </p:nvSpPr>
        <p:spPr>
          <a:xfrm>
            <a:off x="255934" y="4569220"/>
            <a:ext cx="217247" cy="375194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3495459" y="3078051"/>
            <a:ext cx="1405730" cy="15004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</a:t>
            </a: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uk-UA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</a:t>
            </a:r>
            <a:r>
              <a:rPr lang="en-US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2</a:t>
            </a:r>
            <a:endParaRPr lang="ru-RU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11 345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4986947" y="3086522"/>
            <a:ext cx="1522931" cy="16389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 2 кат.</a:t>
            </a:r>
          </a:p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 1 </a:t>
            </a:r>
            <a:r>
              <a:rPr lang="uk-UA" sz="8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кат.</a:t>
            </a:r>
          </a:p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Провідний інженер-технолог</a:t>
            </a:r>
          </a:p>
          <a:p>
            <a:pPr algn="ctr"/>
            <a:endParaRPr lang="ru-RU" sz="3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4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13-14</a:t>
            </a:r>
          </a:p>
          <a:p>
            <a:pPr algn="ctr"/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</a:t>
            </a:r>
            <a:endParaRPr lang="en-US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11 419 – 14 177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8" name="Прямоугольник 67"/>
          <p:cNvSpPr/>
          <p:nvPr/>
        </p:nvSpPr>
        <p:spPr>
          <a:xfrm>
            <a:off x="6595636" y="3086522"/>
            <a:ext cx="1451305" cy="15004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Начальник бюро</a:t>
            </a: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освіти</a:t>
            </a:r>
            <a:endParaRPr lang="uk-UA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15</a:t>
            </a: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15 746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1" name="Прямоугольник 70"/>
          <p:cNvSpPr/>
          <p:nvPr/>
        </p:nvSpPr>
        <p:spPr>
          <a:xfrm>
            <a:off x="8154926" y="3078051"/>
            <a:ext cx="1543271" cy="150041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Керівники вищої ланки:</a:t>
            </a: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технічного відділу технічного управління.</a:t>
            </a: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технічного управління</a:t>
            </a:r>
          </a:p>
          <a:p>
            <a:pPr algn="ctr">
              <a:spcBef>
                <a:spcPct val="0"/>
              </a:spcBef>
            </a:pP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79" name="Прямая соединительная линия 78"/>
          <p:cNvCxnSpPr/>
          <p:nvPr/>
        </p:nvCxnSpPr>
        <p:spPr>
          <a:xfrm flipV="1">
            <a:off x="6617863" y="4172510"/>
            <a:ext cx="1426764" cy="5538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flipV="1">
            <a:off x="4981420" y="4174012"/>
            <a:ext cx="1491488" cy="201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V="1">
            <a:off x="3502454" y="4162602"/>
            <a:ext cx="1391739" cy="9904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Рисунок 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673" y="3479167"/>
            <a:ext cx="383318" cy="383318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613" y="3490584"/>
            <a:ext cx="383318" cy="383318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979" y="3481955"/>
            <a:ext cx="383318" cy="383318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745" y="3059320"/>
            <a:ext cx="383318" cy="383318"/>
          </a:xfrm>
          <a:prstGeom prst="rect">
            <a:avLst/>
          </a:prstGeom>
        </p:spPr>
      </p:pic>
      <p:sp>
        <p:nvSpPr>
          <p:cNvPr id="46" name="Прямоугольник 45"/>
          <p:cNvSpPr/>
          <p:nvPr/>
        </p:nvSpPr>
        <p:spPr>
          <a:xfrm>
            <a:off x="988292" y="1611973"/>
            <a:ext cx="1630217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uk-UA" sz="1000" b="1" dirty="0" smtClean="0">
                <a:solidFill>
                  <a:srgbClr val="871A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Професійна кар‘єра </a:t>
            </a:r>
            <a:endParaRPr lang="ru-RU" sz="1000" b="1" dirty="0">
              <a:solidFill>
                <a:srgbClr val="871A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424818" y="856950"/>
            <a:ext cx="3500582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</a:pPr>
            <a:r>
              <a:rPr lang="uk-UA" sz="1000" b="1" dirty="0" smtClean="0">
                <a:solidFill>
                  <a:srgbClr val="167F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Управлінська кар‘єра </a:t>
            </a:r>
            <a:endParaRPr lang="ru-RU" sz="1000" b="1" dirty="0">
              <a:solidFill>
                <a:srgbClr val="167F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298099" y="2844183"/>
            <a:ext cx="3966094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uk-UA" sz="1000" b="1" dirty="0" smtClean="0">
                <a:solidFill>
                  <a:srgbClr val="0268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Експертно-технологічна кар'єра </a:t>
            </a:r>
            <a:r>
              <a:rPr lang="ru-RU" sz="1000" b="1" dirty="0" smtClean="0">
                <a:solidFill>
                  <a:srgbClr val="0268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000" b="1" dirty="0">
              <a:solidFill>
                <a:srgbClr val="0268B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963396" y="1088911"/>
            <a:ext cx="1501160" cy="1692771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uk-UA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дільниці</a:t>
            </a:r>
          </a:p>
          <a:p>
            <a:pPr algn="ctr">
              <a:spcBef>
                <a:spcPct val="0"/>
              </a:spcBef>
            </a:pPr>
            <a:endParaRPr lang="uk-UA" sz="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8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- 15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- 24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грн.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3495459" y="1097212"/>
            <a:ext cx="1405730" cy="1661993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Майстер з ремонту устаткування</a:t>
            </a:r>
          </a:p>
          <a:p>
            <a:pPr algn="ctr"/>
            <a:endParaRPr lang="uk-UA" sz="8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- 13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- 19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грн.</a:t>
            </a: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242" y="1545868"/>
            <a:ext cx="383318" cy="383318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8133498" y="1088911"/>
            <a:ext cx="1535669" cy="1654299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Керівники вищої ланки:</a:t>
            </a: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Заступник начальника структурного підрозділу.</a:t>
            </a: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структурного підрозділу</a:t>
            </a:r>
          </a:p>
          <a:p>
            <a:pPr algn="ctr">
              <a:spcBef>
                <a:spcPct val="0"/>
              </a:spcBef>
            </a:pP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 flipV="1">
            <a:off x="3518197" y="2320233"/>
            <a:ext cx="1382992" cy="376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V="1">
            <a:off x="4963395" y="2310030"/>
            <a:ext cx="1457433" cy="8629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Прямоугольник 51"/>
          <p:cNvSpPr/>
          <p:nvPr/>
        </p:nvSpPr>
        <p:spPr>
          <a:xfrm>
            <a:off x="6548447" y="1085031"/>
            <a:ext cx="1501160" cy="1715854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uk-UA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Механік цеху</a:t>
            </a:r>
            <a:endParaRPr lang="uk-UA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8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- 15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–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27 880грн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8" name="Рисунок 5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748" y="1554029"/>
            <a:ext cx="383318" cy="383318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650" y="1538319"/>
            <a:ext cx="383318" cy="383318"/>
          </a:xfrm>
          <a:prstGeom prst="rect">
            <a:avLst/>
          </a:prstGeom>
        </p:spPr>
      </p:pic>
      <p:cxnSp>
        <p:nvCxnSpPr>
          <p:cNvPr id="67" name="Прямая соединительная линия 66"/>
          <p:cNvCxnSpPr/>
          <p:nvPr/>
        </p:nvCxnSpPr>
        <p:spPr>
          <a:xfrm flipV="1">
            <a:off x="6570310" y="2328067"/>
            <a:ext cx="1457433" cy="8629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0" name="Рисунок 6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593" y="1750568"/>
            <a:ext cx="383318" cy="383318"/>
          </a:xfrm>
          <a:prstGeom prst="rect">
            <a:avLst/>
          </a:prstGeom>
        </p:spPr>
      </p:pic>
      <p:sp>
        <p:nvSpPr>
          <p:cNvPr id="42" name="Прямоугольник 41"/>
          <p:cNvSpPr/>
          <p:nvPr/>
        </p:nvSpPr>
        <p:spPr>
          <a:xfrm>
            <a:off x="1" y="-1147"/>
            <a:ext cx="9905999" cy="690539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50"/>
          <p:cNvSpPr txBox="1"/>
          <p:nvPr/>
        </p:nvSpPr>
        <p:spPr>
          <a:xfrm>
            <a:off x="8219209" y="60590"/>
            <a:ext cx="17539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ПАТ </a:t>
            </a:r>
            <a:r>
              <a:rPr lang="uk-U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«ДМК</a:t>
            </a:r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194685" y="96318"/>
            <a:ext cx="7598855" cy="47938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uk-UA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Кар'єрний маршрут професії «Електрогазозварник»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39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70" t="58524" r="5188" b="5750"/>
          <a:stretch/>
        </p:blipFill>
        <p:spPr>
          <a:xfrm>
            <a:off x="-443555" y="4700803"/>
            <a:ext cx="10349555" cy="2043255"/>
          </a:xfrm>
          <a:prstGeom prst="rect">
            <a:avLst/>
          </a:prstGeom>
          <a:effectLst>
            <a:glow rad="25400">
              <a:schemeClr val="accent1">
                <a:alpha val="40000"/>
              </a:schemeClr>
            </a:glow>
          </a:effectLst>
        </p:spPr>
      </p:pic>
      <p:sp>
        <p:nvSpPr>
          <p:cNvPr id="3" name="Прямоугольник 2"/>
          <p:cNvSpPr/>
          <p:nvPr/>
        </p:nvSpPr>
        <p:spPr>
          <a:xfrm>
            <a:off x="127563" y="78179"/>
            <a:ext cx="5818478" cy="47938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uk-UA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Електромонтер з ремонту та</a:t>
            </a:r>
          </a:p>
          <a:p>
            <a:pPr>
              <a:spcBef>
                <a:spcPct val="0"/>
              </a:spcBef>
            </a:pPr>
            <a:r>
              <a:rPr lang="uk-UA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k-UA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бслуговування електроустаткування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013164" y="60590"/>
            <a:ext cx="39599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Ключова професія ПАТ «ДМК</a:t>
            </a:r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-25458" y="4988314"/>
            <a:ext cx="131393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Заробітна плата вказана станом на 05.20</a:t>
            </a:r>
            <a:r>
              <a:rPr lang="en-US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uk-UA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р.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88880" y="2079976"/>
            <a:ext cx="1583648" cy="2200602"/>
          </a:xfrm>
          <a:prstGeom prst="rect">
            <a:avLst/>
          </a:prstGeom>
          <a:solidFill>
            <a:srgbClr val="D7C7DF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Електромонтер з ремонту та обслуговування електроустаткування 4 розряду</a:t>
            </a:r>
          </a:p>
          <a:p>
            <a:pPr algn="ctr"/>
            <a:endParaRPr lang="uk-UA" sz="8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Навчання </a:t>
            </a: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за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 професією 5</a:t>
            </a: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 міс.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не менше 1 року</a:t>
            </a:r>
            <a:endParaRPr lang="uk-UA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800" b="1" u="sng" dirty="0">
              <a:solidFill>
                <a:srgbClr val="FF0000"/>
              </a:solidFill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9</a:t>
            </a:r>
            <a:endParaRPr lang="uk-UA" sz="6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6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– 10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7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spcBef>
                <a:spcPct val="0"/>
              </a:spcBef>
            </a:pPr>
            <a:endParaRPr lang="ru-RU" sz="8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88880" y="3614127"/>
            <a:ext cx="1583648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ик 58"/>
          <p:cNvSpPr/>
          <p:nvPr/>
        </p:nvSpPr>
        <p:spPr>
          <a:xfrm>
            <a:off x="1796005" y="2072607"/>
            <a:ext cx="1619223" cy="2185214"/>
          </a:xfrm>
          <a:prstGeom prst="rect">
            <a:avLst/>
          </a:prstGeom>
          <a:solidFill>
            <a:srgbClr val="D7C7DF"/>
          </a:solidFill>
        </p:spPr>
        <p:txBody>
          <a:bodyPr wrap="square">
            <a:spAutoFit/>
          </a:bodyPr>
          <a:lstStyle/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Електромонтер з ремонту та обслуговування електроустаткування 5-6 розряду</a:t>
            </a:r>
            <a:endParaRPr lang="uk-UA" sz="1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Навчання за 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професією </a:t>
            </a: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міс.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не менше 1 року</a:t>
            </a:r>
            <a:endParaRPr lang="ru-RU" sz="900" dirty="0"/>
          </a:p>
          <a:p>
            <a:pPr algn="ctr"/>
            <a:endParaRPr lang="uk-UA" sz="8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10-12</a:t>
            </a:r>
          </a:p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ЗП- </a:t>
            </a:r>
          </a:p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11 400 – 17 000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1796005" y="3614127"/>
            <a:ext cx="1604722" cy="962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Рисунок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976" y="2350855"/>
            <a:ext cx="393536" cy="393536"/>
          </a:xfrm>
          <a:prstGeom prst="rect">
            <a:avLst/>
          </a:prstGeom>
        </p:spPr>
      </p:pic>
      <p:sp>
        <p:nvSpPr>
          <p:cNvPr id="61" name="Стрелка вверх 60"/>
          <p:cNvSpPr/>
          <p:nvPr/>
        </p:nvSpPr>
        <p:spPr>
          <a:xfrm>
            <a:off x="255934" y="4666921"/>
            <a:ext cx="217247" cy="375194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3495459" y="3078051"/>
            <a:ext cx="1405730" cy="15004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</a:t>
            </a: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uk-UA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</a:t>
            </a:r>
            <a:r>
              <a:rPr lang="en-US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2</a:t>
            </a:r>
            <a:endParaRPr lang="ru-RU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11 345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4963396" y="1088911"/>
            <a:ext cx="1501160" cy="1631216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uk-UA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дільниці</a:t>
            </a: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8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- 15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- 25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6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грн.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4986947" y="3086522"/>
            <a:ext cx="1522931" cy="16389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 2 кат.</a:t>
            </a:r>
          </a:p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 1 </a:t>
            </a:r>
            <a:r>
              <a:rPr lang="uk-UA" sz="8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кат.</a:t>
            </a:r>
          </a:p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Провідний інженер-технолог</a:t>
            </a:r>
          </a:p>
          <a:p>
            <a:pPr algn="ctr"/>
            <a:endParaRPr lang="ru-RU" sz="3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4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13-14</a:t>
            </a:r>
          </a:p>
          <a:p>
            <a:pPr algn="ctr"/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</a:t>
            </a:r>
            <a:endParaRPr lang="en-US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11 419 – 14 177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3495459" y="1097212"/>
            <a:ext cx="1405730" cy="1661993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Майстер з ремонту устаткування</a:t>
            </a:r>
          </a:p>
          <a:p>
            <a:pPr algn="ctr"/>
            <a:endParaRPr lang="uk-UA" sz="8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- 13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- 21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2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грн.</a:t>
            </a: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242" y="1545868"/>
            <a:ext cx="383318" cy="383318"/>
          </a:xfrm>
          <a:prstGeom prst="rect">
            <a:avLst/>
          </a:prstGeom>
        </p:spPr>
      </p:pic>
      <p:sp>
        <p:nvSpPr>
          <p:cNvPr id="68" name="Прямоугольник 67"/>
          <p:cNvSpPr/>
          <p:nvPr/>
        </p:nvSpPr>
        <p:spPr>
          <a:xfrm>
            <a:off x="6595636" y="3086522"/>
            <a:ext cx="1451305" cy="15004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Начальник бюро</a:t>
            </a: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освіти</a:t>
            </a:r>
            <a:endParaRPr lang="uk-UA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15</a:t>
            </a: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15 746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9" name="Прямоугольник 68"/>
          <p:cNvSpPr/>
          <p:nvPr/>
        </p:nvSpPr>
        <p:spPr>
          <a:xfrm>
            <a:off x="8136282" y="1088911"/>
            <a:ext cx="1543271" cy="1654299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Керівники вищої ланки:</a:t>
            </a: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Заступник начальника структурного підрозділу.</a:t>
            </a: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структурного підрозділу</a:t>
            </a:r>
          </a:p>
          <a:p>
            <a:pPr algn="ctr">
              <a:spcBef>
                <a:spcPct val="0"/>
              </a:spcBef>
            </a:pP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8154926" y="3078051"/>
            <a:ext cx="1543271" cy="150041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Керівники вищої ланки:</a:t>
            </a: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технічного відділу технічного управління.</a:t>
            </a: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технічного управління</a:t>
            </a:r>
          </a:p>
          <a:p>
            <a:pPr algn="ctr">
              <a:spcBef>
                <a:spcPct val="0"/>
              </a:spcBef>
            </a:pP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 flipV="1">
            <a:off x="3518197" y="2218958"/>
            <a:ext cx="1382992" cy="376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V="1">
            <a:off x="4981420" y="2218872"/>
            <a:ext cx="1457433" cy="8629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V="1">
            <a:off x="6617863" y="4172510"/>
            <a:ext cx="1426764" cy="5538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flipV="1">
            <a:off x="4981420" y="4174012"/>
            <a:ext cx="1491488" cy="201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V="1">
            <a:off x="3502454" y="4162602"/>
            <a:ext cx="1391739" cy="9904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Рисунок 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673" y="3479167"/>
            <a:ext cx="383318" cy="383318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613" y="3490584"/>
            <a:ext cx="383318" cy="383318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979" y="3481955"/>
            <a:ext cx="383318" cy="383318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745" y="3225576"/>
            <a:ext cx="383318" cy="383318"/>
          </a:xfrm>
          <a:prstGeom prst="rect">
            <a:avLst/>
          </a:prstGeom>
        </p:spPr>
      </p:pic>
      <p:sp>
        <p:nvSpPr>
          <p:cNvPr id="46" name="Прямоугольник 45"/>
          <p:cNvSpPr/>
          <p:nvPr/>
        </p:nvSpPr>
        <p:spPr>
          <a:xfrm>
            <a:off x="988292" y="1778229"/>
            <a:ext cx="1630217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uk-UA" sz="1000" b="1" dirty="0" smtClean="0">
                <a:solidFill>
                  <a:srgbClr val="871A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Професійна кар‘єра </a:t>
            </a:r>
            <a:endParaRPr lang="ru-RU" sz="1000" b="1" dirty="0">
              <a:solidFill>
                <a:srgbClr val="871A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729612" y="856950"/>
            <a:ext cx="3500582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</a:pPr>
            <a:r>
              <a:rPr lang="uk-UA" sz="1000" b="1" dirty="0" smtClean="0">
                <a:solidFill>
                  <a:srgbClr val="167F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Управлінська кар‘єра </a:t>
            </a:r>
            <a:endParaRPr lang="ru-RU" sz="1000" b="1" dirty="0">
              <a:solidFill>
                <a:srgbClr val="167F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298099" y="2844183"/>
            <a:ext cx="3966094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uk-UA" sz="1000" b="1" dirty="0" smtClean="0">
                <a:solidFill>
                  <a:srgbClr val="0268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Експертно-технологічна кар'єра </a:t>
            </a:r>
            <a:r>
              <a:rPr lang="ru-RU" sz="1000" b="1" dirty="0" smtClean="0">
                <a:solidFill>
                  <a:srgbClr val="0268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000" b="1" dirty="0">
              <a:solidFill>
                <a:srgbClr val="0268B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586" y="1905083"/>
            <a:ext cx="383318" cy="383318"/>
          </a:xfrm>
          <a:prstGeom prst="rect">
            <a:avLst/>
          </a:prstGeom>
        </p:spPr>
      </p:pic>
      <p:sp>
        <p:nvSpPr>
          <p:cNvPr id="38" name="Прямоугольник 37"/>
          <p:cNvSpPr/>
          <p:nvPr/>
        </p:nvSpPr>
        <p:spPr>
          <a:xfrm>
            <a:off x="6538459" y="1088468"/>
            <a:ext cx="1501160" cy="1623521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uk-UA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Електрик цеху</a:t>
            </a:r>
            <a:endParaRPr lang="uk-UA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8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- 15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– </a:t>
            </a:r>
            <a:r>
              <a:rPr lang="ru-RU" sz="1050" b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27 880 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6262" y="1571930"/>
            <a:ext cx="383318" cy="383318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318" y="1562903"/>
            <a:ext cx="383318" cy="383318"/>
          </a:xfrm>
          <a:prstGeom prst="rect">
            <a:avLst/>
          </a:prstGeom>
        </p:spPr>
      </p:pic>
      <p:cxnSp>
        <p:nvCxnSpPr>
          <p:cNvPr id="41" name="Прямая соединительная линия 40"/>
          <p:cNvCxnSpPr/>
          <p:nvPr/>
        </p:nvCxnSpPr>
        <p:spPr>
          <a:xfrm flipV="1">
            <a:off x="6552429" y="2236200"/>
            <a:ext cx="1457433" cy="8629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/>
          <p:cNvSpPr/>
          <p:nvPr/>
        </p:nvSpPr>
        <p:spPr>
          <a:xfrm>
            <a:off x="1" y="-1147"/>
            <a:ext cx="9905999" cy="690539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TextBox 49"/>
          <p:cNvSpPr txBox="1"/>
          <p:nvPr/>
        </p:nvSpPr>
        <p:spPr>
          <a:xfrm>
            <a:off x="8219209" y="60590"/>
            <a:ext cx="17539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ПАТ </a:t>
            </a:r>
            <a:r>
              <a:rPr lang="uk-U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«ДМК</a:t>
            </a:r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14338" y="-32459"/>
            <a:ext cx="7691924" cy="75410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uk-UA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Кар'єрний маршрут професії «Електромонтер з ремонту та обслуговування електроустаткування»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55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70" t="58524" r="5188" b="5750"/>
          <a:stretch/>
        </p:blipFill>
        <p:spPr>
          <a:xfrm>
            <a:off x="-457200" y="4701159"/>
            <a:ext cx="10349555" cy="2043255"/>
          </a:xfrm>
          <a:prstGeom prst="rect">
            <a:avLst/>
          </a:prstGeom>
          <a:effectLst>
            <a:glow rad="25400">
              <a:schemeClr val="accent1">
                <a:alpha val="40000"/>
              </a:schemeClr>
            </a:glow>
          </a:effectLst>
        </p:spPr>
      </p:pic>
      <p:sp>
        <p:nvSpPr>
          <p:cNvPr id="3" name="Прямоугольник 2"/>
          <p:cNvSpPr/>
          <p:nvPr/>
        </p:nvSpPr>
        <p:spPr>
          <a:xfrm>
            <a:off x="147819" y="129244"/>
            <a:ext cx="5818478" cy="47938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uk-UA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Машиніст тепловозу</a:t>
            </a:r>
          </a:p>
          <a:p>
            <a:pPr>
              <a:spcBef>
                <a:spcPct val="0"/>
              </a:spcBef>
            </a:pPr>
            <a:r>
              <a:rPr lang="uk-UA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Помічник машиніста тепловозу</a:t>
            </a:r>
          </a:p>
          <a:p>
            <a:pPr>
              <a:spcBef>
                <a:spcPct val="0"/>
              </a:spcBef>
            </a:pPr>
            <a:r>
              <a:rPr lang="uk-UA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Складач поїздів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013164" y="60590"/>
            <a:ext cx="39599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Ключова професія ПАТ «ДМК</a:t>
            </a:r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-25458" y="4988314"/>
            <a:ext cx="131393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Заробітна плата вказана станом на 05.20</a:t>
            </a:r>
            <a:r>
              <a:rPr lang="en-US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uk-UA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р.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93442" y="2201782"/>
            <a:ext cx="1282579" cy="2192908"/>
          </a:xfrm>
          <a:prstGeom prst="rect">
            <a:avLst/>
          </a:prstGeom>
          <a:solidFill>
            <a:srgbClr val="D7C7DF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Складач поїздів</a:t>
            </a:r>
          </a:p>
          <a:p>
            <a:pPr algn="ctr"/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4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розряду</a:t>
            </a:r>
          </a:p>
          <a:p>
            <a:pPr algn="ctr"/>
            <a:endParaRPr lang="uk-UA" sz="9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Навчання </a:t>
            </a: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за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 професією </a:t>
            </a: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3 міс</a:t>
            </a: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. Стаж роботи 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не менше 1 </a:t>
            </a: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року</a:t>
            </a:r>
          </a:p>
          <a:p>
            <a:pPr algn="ctr">
              <a:spcBef>
                <a:spcPct val="0"/>
              </a:spcBef>
            </a:pPr>
            <a:r>
              <a:rPr lang="uk-UA" sz="9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Навчання за другою професією </a:t>
            </a:r>
            <a:r>
              <a:rPr lang="uk-UA" sz="9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слюсар з ремонту рухового складу 4 міс.</a:t>
            </a:r>
          </a:p>
          <a:p>
            <a:pPr algn="ctr">
              <a:spcBef>
                <a:spcPct val="0"/>
              </a:spcBef>
            </a:pPr>
            <a:endParaRPr lang="ru-RU" sz="3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800" b="1" i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7</a:t>
            </a: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– 12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грн. </a:t>
            </a: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116013" y="3901131"/>
            <a:ext cx="1260008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ик 58"/>
          <p:cNvSpPr/>
          <p:nvPr/>
        </p:nvSpPr>
        <p:spPr>
          <a:xfrm>
            <a:off x="1455428" y="2195652"/>
            <a:ext cx="1179930" cy="2169825"/>
          </a:xfrm>
          <a:prstGeom prst="rect">
            <a:avLst/>
          </a:prstGeom>
          <a:solidFill>
            <a:srgbClr val="D7C7DF"/>
          </a:solidFill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uk-UA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Помічник машиніста тепловозу</a:t>
            </a:r>
          </a:p>
          <a:p>
            <a:pPr algn="ctr">
              <a:spcBef>
                <a:spcPct val="0"/>
              </a:spcBef>
            </a:pPr>
            <a:endParaRPr lang="uk-UA" sz="105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105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Навчання за 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професією </a:t>
            </a: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міс.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не менше </a:t>
            </a: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1,5 років</a:t>
            </a:r>
            <a:endParaRPr lang="ru-RU" sz="900" dirty="0"/>
          </a:p>
          <a:p>
            <a:pPr algn="ctr"/>
            <a:endParaRPr lang="uk-UA" sz="7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10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- 17 500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1502927" y="3911522"/>
            <a:ext cx="1132431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Рисунок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028" y="2413201"/>
            <a:ext cx="393536" cy="393536"/>
          </a:xfrm>
          <a:prstGeom prst="rect">
            <a:avLst/>
          </a:prstGeom>
        </p:spPr>
      </p:pic>
      <p:sp>
        <p:nvSpPr>
          <p:cNvPr id="61" name="Стрелка вверх 60"/>
          <p:cNvSpPr/>
          <p:nvPr/>
        </p:nvSpPr>
        <p:spPr>
          <a:xfrm>
            <a:off x="255934" y="4569220"/>
            <a:ext cx="217247" cy="375194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3935945" y="3049696"/>
            <a:ext cx="1405730" cy="15004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</a:t>
            </a: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uk-UA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</a:t>
            </a:r>
            <a:r>
              <a:rPr lang="en-US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2</a:t>
            </a:r>
            <a:endParaRPr lang="ru-RU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11 345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5431063" y="1176615"/>
            <a:ext cx="1430067" cy="148502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uk-UA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району</a:t>
            </a: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- 14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ЗП-22 650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5400308" y="3068530"/>
            <a:ext cx="1522931" cy="16389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 2 кат.</a:t>
            </a:r>
          </a:p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 1 </a:t>
            </a:r>
            <a:r>
              <a:rPr lang="uk-UA" sz="8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кат.</a:t>
            </a:r>
          </a:p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Провідний інженер-технолог</a:t>
            </a:r>
          </a:p>
          <a:p>
            <a:pPr algn="ctr"/>
            <a:endParaRPr lang="ru-RU" sz="3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4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13-14</a:t>
            </a:r>
          </a:p>
          <a:p>
            <a:pPr algn="ctr"/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</a:t>
            </a:r>
            <a:endParaRPr lang="en-US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11 419 – 14 177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8" name="Прямоугольник 67"/>
          <p:cNvSpPr/>
          <p:nvPr/>
        </p:nvSpPr>
        <p:spPr>
          <a:xfrm>
            <a:off x="6973827" y="3068530"/>
            <a:ext cx="1451305" cy="15004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Начальник бюро</a:t>
            </a: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освіти</a:t>
            </a:r>
            <a:endParaRPr lang="uk-UA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15</a:t>
            </a: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15 746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9" name="Прямоугольник 68"/>
          <p:cNvSpPr/>
          <p:nvPr/>
        </p:nvSpPr>
        <p:spPr>
          <a:xfrm>
            <a:off x="8482062" y="1167975"/>
            <a:ext cx="1321565" cy="1492716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Керівники вищої ланки:</a:t>
            </a: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Заступник начальника структурного підрозділу.</a:t>
            </a: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структурного підрозділу</a:t>
            </a:r>
            <a:endParaRPr lang="uk-UA" sz="10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8518530" y="3055826"/>
            <a:ext cx="1285098" cy="1492716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Керівники вищої ланки:</a:t>
            </a: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технічного відділу технічного управління.</a:t>
            </a: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технічного управління</a:t>
            </a:r>
          </a:p>
        </p:txBody>
      </p:sp>
      <p:cxnSp>
        <p:nvCxnSpPr>
          <p:cNvPr id="78" name="Прямая соединительная линия 77"/>
          <p:cNvCxnSpPr/>
          <p:nvPr/>
        </p:nvCxnSpPr>
        <p:spPr>
          <a:xfrm flipV="1">
            <a:off x="5423440" y="2261142"/>
            <a:ext cx="1437690" cy="6836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>
            <a:off x="6973827" y="4160224"/>
            <a:ext cx="1451305" cy="2417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flipV="1">
            <a:off x="5400308" y="4162641"/>
            <a:ext cx="1520088" cy="2843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V="1">
            <a:off x="3900117" y="4162641"/>
            <a:ext cx="1391739" cy="9904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Рисунок 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4067" y="3367957"/>
            <a:ext cx="383318" cy="383318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771" y="3359665"/>
            <a:ext cx="383318" cy="383318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339" y="3367957"/>
            <a:ext cx="383318" cy="383318"/>
          </a:xfrm>
          <a:prstGeom prst="rect">
            <a:avLst/>
          </a:prstGeom>
        </p:spPr>
      </p:pic>
      <p:sp>
        <p:nvSpPr>
          <p:cNvPr id="46" name="Прямоугольник 45"/>
          <p:cNvSpPr/>
          <p:nvPr/>
        </p:nvSpPr>
        <p:spPr>
          <a:xfrm>
            <a:off x="863600" y="1840575"/>
            <a:ext cx="1630217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uk-UA" sz="1000" b="1" dirty="0" smtClean="0">
                <a:solidFill>
                  <a:srgbClr val="871A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Професійна кар‘єра </a:t>
            </a:r>
            <a:endParaRPr lang="ru-RU" sz="1000" b="1" dirty="0">
              <a:solidFill>
                <a:srgbClr val="871A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5016258" y="933145"/>
            <a:ext cx="3500582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</a:pPr>
            <a:r>
              <a:rPr lang="uk-UA" sz="1000" b="1" dirty="0" smtClean="0">
                <a:solidFill>
                  <a:srgbClr val="167F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Управлінська кар‘єра </a:t>
            </a:r>
            <a:endParaRPr lang="ru-RU" sz="1000" b="1" dirty="0">
              <a:solidFill>
                <a:srgbClr val="167F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562304" y="2818647"/>
            <a:ext cx="3966094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uk-UA" sz="1000" b="1" dirty="0" smtClean="0">
                <a:solidFill>
                  <a:srgbClr val="0268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Експертно-технологічна кар'єра </a:t>
            </a:r>
            <a:r>
              <a:rPr lang="ru-RU" sz="1000" b="1" dirty="0" smtClean="0">
                <a:solidFill>
                  <a:srgbClr val="0268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000" b="1" dirty="0">
              <a:solidFill>
                <a:srgbClr val="0268B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703013" y="2199927"/>
            <a:ext cx="1161046" cy="2154436"/>
          </a:xfrm>
          <a:prstGeom prst="rect">
            <a:avLst/>
          </a:prstGeom>
          <a:solidFill>
            <a:srgbClr val="D7C7DF"/>
          </a:solidFill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uk-UA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Машиніст тепловозу</a:t>
            </a:r>
          </a:p>
          <a:p>
            <a:pPr algn="ctr">
              <a:spcBef>
                <a:spcPct val="0"/>
              </a:spcBef>
            </a:pPr>
            <a:r>
              <a:rPr lang="uk-UA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Машиніст – інструктор локомотивних бригад</a:t>
            </a:r>
          </a:p>
          <a:p>
            <a:pPr algn="ctr">
              <a:spcBef>
                <a:spcPct val="0"/>
              </a:spcBef>
            </a:pPr>
            <a:endParaRPr lang="uk-UA" sz="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Навчання за 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професією 6</a:t>
            </a: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міс.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не менше </a:t>
            </a: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1 року</a:t>
            </a:r>
          </a:p>
          <a:p>
            <a:pPr algn="ctr">
              <a:spcBef>
                <a:spcPct val="0"/>
              </a:spcBef>
            </a:pPr>
            <a:endParaRPr lang="uk-UA" sz="3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12-13</a:t>
            </a:r>
          </a:p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- 22 700грн.</a:t>
            </a: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633" y="2394881"/>
            <a:ext cx="383318" cy="383318"/>
          </a:xfrm>
          <a:prstGeom prst="rect">
            <a:avLst/>
          </a:prstGeom>
        </p:spPr>
      </p:pic>
      <p:cxnSp>
        <p:nvCxnSpPr>
          <p:cNvPr id="73" name="Прямая соединительная линия 72"/>
          <p:cNvCxnSpPr/>
          <p:nvPr/>
        </p:nvCxnSpPr>
        <p:spPr>
          <a:xfrm>
            <a:off x="2703013" y="3923401"/>
            <a:ext cx="1161046" cy="20682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Рисунок 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757" y="3184552"/>
            <a:ext cx="383318" cy="383318"/>
          </a:xfrm>
          <a:prstGeom prst="rect">
            <a:avLst/>
          </a:prstGeom>
        </p:spPr>
      </p:pic>
      <p:sp>
        <p:nvSpPr>
          <p:cNvPr id="39" name="Прямоугольник 38"/>
          <p:cNvSpPr/>
          <p:nvPr/>
        </p:nvSpPr>
        <p:spPr>
          <a:xfrm>
            <a:off x="6932459" y="1161399"/>
            <a:ext cx="1501160" cy="148502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uk-UA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служби</a:t>
            </a:r>
            <a:endParaRPr lang="uk-UA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- 15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ЗП- 32 500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грн.</a:t>
            </a: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V="1">
            <a:off x="6949858" y="2230190"/>
            <a:ext cx="1499241" cy="7026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Рисунок 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6182" y="1394686"/>
            <a:ext cx="383318" cy="383318"/>
          </a:xfrm>
          <a:prstGeom prst="rect">
            <a:avLst/>
          </a:prstGeom>
        </p:spPr>
      </p:pic>
      <p:sp>
        <p:nvSpPr>
          <p:cNvPr id="50" name="Прямоугольник 49"/>
          <p:cNvSpPr/>
          <p:nvPr/>
        </p:nvSpPr>
        <p:spPr>
          <a:xfrm>
            <a:off x="3912502" y="1155890"/>
            <a:ext cx="1452952" cy="150810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uk-UA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станції</a:t>
            </a: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освіти</a:t>
            </a: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1050" b="1" i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- 13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ЗП-21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000грн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 flipV="1">
            <a:off x="3916342" y="2299751"/>
            <a:ext cx="1425333" cy="7026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Рисунок 5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434" y="1370932"/>
            <a:ext cx="383318" cy="383318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930" y="1367266"/>
            <a:ext cx="383318" cy="383318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514" y="2120735"/>
            <a:ext cx="383318" cy="383318"/>
          </a:xfrm>
          <a:prstGeom prst="rect">
            <a:avLst/>
          </a:prstGeom>
        </p:spPr>
      </p:pic>
      <p:sp>
        <p:nvSpPr>
          <p:cNvPr id="67" name="Прямоугольник 66"/>
          <p:cNvSpPr/>
          <p:nvPr/>
        </p:nvSpPr>
        <p:spPr>
          <a:xfrm>
            <a:off x="1" y="-1147"/>
            <a:ext cx="9905999" cy="780426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TextBox 69"/>
          <p:cNvSpPr txBox="1"/>
          <p:nvPr/>
        </p:nvSpPr>
        <p:spPr>
          <a:xfrm>
            <a:off x="8219209" y="60590"/>
            <a:ext cx="17539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ПАТ </a:t>
            </a:r>
            <a:r>
              <a:rPr lang="uk-U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«ДМК</a:t>
            </a:r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194685" y="-101111"/>
            <a:ext cx="7775142" cy="96453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uk-UA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Кар'єрний маршрут професії </a:t>
            </a:r>
            <a:r>
              <a:rPr lang="uk-UA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«Машиніст тепловозу», «Помічник машиніста тепловозу», «Складач поїздів»</a:t>
            </a:r>
            <a:endParaRPr lang="ru-RU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470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70" t="58524" r="5188" b="5750"/>
          <a:stretch/>
        </p:blipFill>
        <p:spPr>
          <a:xfrm>
            <a:off x="-443555" y="4700803"/>
            <a:ext cx="10349555" cy="2043255"/>
          </a:xfrm>
          <a:prstGeom prst="rect">
            <a:avLst/>
          </a:prstGeom>
          <a:effectLst>
            <a:glow rad="25400">
              <a:schemeClr val="accent1">
                <a:alpha val="40000"/>
              </a:schemeClr>
            </a:glow>
          </a:effectLst>
        </p:spPr>
      </p:pic>
      <p:sp>
        <p:nvSpPr>
          <p:cNvPr id="3" name="Прямоугольник 2"/>
          <p:cNvSpPr/>
          <p:nvPr/>
        </p:nvSpPr>
        <p:spPr>
          <a:xfrm>
            <a:off x="127563" y="78179"/>
            <a:ext cx="5818478" cy="47938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uk-UA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Апаратник повітроподілу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013164" y="60590"/>
            <a:ext cx="39599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Ключова професія ПАТ «ДМК</a:t>
            </a:r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-25458" y="4988314"/>
            <a:ext cx="131393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Заробітна плата вказана станом на 05.20</a:t>
            </a:r>
            <a:r>
              <a:rPr lang="en-US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uk-UA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р.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218133" y="2399211"/>
            <a:ext cx="1438269" cy="2085186"/>
          </a:xfrm>
          <a:prstGeom prst="rect">
            <a:avLst/>
          </a:prstGeom>
          <a:solidFill>
            <a:srgbClr val="D7C7DF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Апаратник повітроподілу </a:t>
            </a:r>
          </a:p>
          <a:p>
            <a:pPr algn="ctr"/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4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розряду</a:t>
            </a:r>
          </a:p>
          <a:p>
            <a:pPr algn="ctr"/>
            <a:endParaRPr lang="uk-UA" sz="8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Навчання </a:t>
            </a: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за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 професією </a:t>
            </a: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4 міс.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не менше 1 </a:t>
            </a: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року</a:t>
            </a:r>
          </a:p>
          <a:p>
            <a:pPr algn="ctr">
              <a:spcBef>
                <a:spcPct val="0"/>
              </a:spcBef>
            </a:pPr>
            <a:r>
              <a:rPr lang="uk-UA" sz="9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Навчання за другою професією </a:t>
            </a:r>
            <a:r>
              <a:rPr lang="uk-UA" sz="9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апаратник очищення газу 3 міс</a:t>
            </a:r>
            <a:r>
              <a:rPr lang="uk-UA" sz="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spcBef>
                <a:spcPct val="0"/>
              </a:spcBef>
            </a:pPr>
            <a:endParaRPr lang="ru-RU" sz="600" b="1" u="sng" dirty="0">
              <a:solidFill>
                <a:srgbClr val="FF0000"/>
              </a:solidFill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10</a:t>
            </a:r>
            <a:endParaRPr lang="ru-RU" sz="10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–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9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5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  <a:endParaRPr lang="uk-UA" sz="6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219092" y="4035174"/>
            <a:ext cx="1402364" cy="3006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ик 58"/>
          <p:cNvSpPr/>
          <p:nvPr/>
        </p:nvSpPr>
        <p:spPr>
          <a:xfrm>
            <a:off x="1789083" y="2399211"/>
            <a:ext cx="1382845" cy="2100575"/>
          </a:xfrm>
          <a:prstGeom prst="rect">
            <a:avLst/>
          </a:prstGeom>
          <a:solidFill>
            <a:srgbClr val="D7C7DF"/>
          </a:solidFill>
        </p:spPr>
        <p:txBody>
          <a:bodyPr wrap="square">
            <a:spAutoFit/>
          </a:bodyPr>
          <a:lstStyle/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Апаратник повітроподілу</a:t>
            </a:r>
          </a:p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5-6 розряду</a:t>
            </a:r>
            <a:endParaRPr lang="uk-UA" sz="1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95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Навчання за 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професією 1 міс.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не менше 1 року</a:t>
            </a:r>
            <a:endParaRPr lang="ru-RU" sz="900" dirty="0"/>
          </a:p>
          <a:p>
            <a:pPr algn="ctr"/>
            <a:endParaRPr lang="uk-UA" sz="10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6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6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11-12</a:t>
            </a:r>
          </a:p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ЗП- </a:t>
            </a:r>
          </a:p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11000 – 14100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1803034" y="3945154"/>
            <a:ext cx="1377013" cy="3486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Рисунок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976" y="2610630"/>
            <a:ext cx="393536" cy="393536"/>
          </a:xfrm>
          <a:prstGeom prst="rect">
            <a:avLst/>
          </a:prstGeom>
        </p:spPr>
      </p:pic>
      <p:sp>
        <p:nvSpPr>
          <p:cNvPr id="61" name="Стрелка вверх 60"/>
          <p:cNvSpPr/>
          <p:nvPr/>
        </p:nvSpPr>
        <p:spPr>
          <a:xfrm>
            <a:off x="255934" y="4569220"/>
            <a:ext cx="217247" cy="375194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3239664" y="3255781"/>
            <a:ext cx="1405730" cy="15004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</a:t>
            </a: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uk-UA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</a:t>
            </a:r>
            <a:r>
              <a:rPr lang="en-US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2</a:t>
            </a:r>
            <a:endParaRPr lang="ru-RU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11 345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6165172" y="1294569"/>
            <a:ext cx="1501160" cy="148502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uk-UA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</a:t>
            </a:r>
            <a:r>
              <a:rPr lang="uk-UA" sz="105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дільніці</a:t>
            </a:r>
            <a:endParaRPr lang="uk-UA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- 14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- 21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9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грн.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4731152" y="3264252"/>
            <a:ext cx="1522931" cy="16389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 2 кат.</a:t>
            </a:r>
          </a:p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 1 </a:t>
            </a:r>
            <a:r>
              <a:rPr lang="uk-UA" sz="8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кат.</a:t>
            </a:r>
          </a:p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Провідний інженер-технолог</a:t>
            </a:r>
          </a:p>
          <a:p>
            <a:pPr algn="ctr"/>
            <a:endParaRPr lang="ru-RU" sz="3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4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13-14</a:t>
            </a:r>
          </a:p>
          <a:p>
            <a:pPr algn="ctr"/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</a:t>
            </a:r>
            <a:endParaRPr lang="en-US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11 419 – 14 177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3273675" y="1302870"/>
            <a:ext cx="2614602" cy="1500411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Майстер з експлуатації та ремонту машин і механізмів  дільниці блоків розділення повітря</a:t>
            </a: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- 13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- 18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грн.</a:t>
            </a: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882" y="1772358"/>
            <a:ext cx="383318" cy="383318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803" y="2370516"/>
            <a:ext cx="383318" cy="383318"/>
          </a:xfrm>
          <a:prstGeom prst="rect">
            <a:avLst/>
          </a:prstGeom>
        </p:spPr>
      </p:pic>
      <p:sp>
        <p:nvSpPr>
          <p:cNvPr id="68" name="Прямоугольник 67"/>
          <p:cNvSpPr/>
          <p:nvPr/>
        </p:nvSpPr>
        <p:spPr>
          <a:xfrm>
            <a:off x="6339841" y="3264252"/>
            <a:ext cx="1451305" cy="15004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Начальник бюро</a:t>
            </a: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освіти</a:t>
            </a:r>
            <a:endParaRPr lang="uk-UA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15</a:t>
            </a: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15 746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9" name="Прямоугольник 68"/>
          <p:cNvSpPr/>
          <p:nvPr/>
        </p:nvSpPr>
        <p:spPr>
          <a:xfrm>
            <a:off x="7862547" y="1294569"/>
            <a:ext cx="1543271" cy="1492716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Керівники вищої ланки:</a:t>
            </a: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Заступник начальника структурного підрозділу.</a:t>
            </a: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структурного підрозділу</a:t>
            </a: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7899131" y="3255781"/>
            <a:ext cx="1543271" cy="150041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Керівники вищої ланки:</a:t>
            </a: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технічного відділу технічного управління.</a:t>
            </a: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технічного управління</a:t>
            </a:r>
          </a:p>
          <a:p>
            <a:pPr algn="ctr">
              <a:spcBef>
                <a:spcPct val="0"/>
              </a:spcBef>
            </a:pP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>
            <a:off x="3273675" y="2358769"/>
            <a:ext cx="2604686" cy="11747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V="1">
            <a:off x="6156700" y="2362134"/>
            <a:ext cx="1499241" cy="7026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>
            <a:off x="6339841" y="4327973"/>
            <a:ext cx="1451305" cy="1831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>
            <a:off x="4731151" y="4329804"/>
            <a:ext cx="1500705" cy="2535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V="1">
            <a:off x="3239663" y="4322435"/>
            <a:ext cx="1391739" cy="9904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Рисунок 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9627" y="3564898"/>
            <a:ext cx="383318" cy="383318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0541" y="3587396"/>
            <a:ext cx="383318" cy="383318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833" y="3571232"/>
            <a:ext cx="383318" cy="383318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950" y="3452862"/>
            <a:ext cx="383318" cy="383318"/>
          </a:xfrm>
          <a:prstGeom prst="rect">
            <a:avLst/>
          </a:prstGeom>
        </p:spPr>
      </p:pic>
      <p:sp>
        <p:nvSpPr>
          <p:cNvPr id="46" name="Прямоугольник 45"/>
          <p:cNvSpPr/>
          <p:nvPr/>
        </p:nvSpPr>
        <p:spPr>
          <a:xfrm>
            <a:off x="988292" y="2038004"/>
            <a:ext cx="1630217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uk-UA" sz="1000" b="1" dirty="0" smtClean="0">
                <a:solidFill>
                  <a:srgbClr val="871A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Професійна кар‘єра </a:t>
            </a:r>
            <a:endParaRPr lang="ru-RU" sz="1000" b="1" dirty="0">
              <a:solidFill>
                <a:srgbClr val="871A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305034" y="1035739"/>
            <a:ext cx="3500582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</a:pPr>
            <a:r>
              <a:rPr lang="uk-UA" sz="1000" b="1" dirty="0" smtClean="0">
                <a:solidFill>
                  <a:srgbClr val="167F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Управлінська кар‘єра </a:t>
            </a:r>
            <a:endParaRPr lang="ru-RU" sz="1000" b="1" dirty="0">
              <a:solidFill>
                <a:srgbClr val="167F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816630" y="2986941"/>
            <a:ext cx="3966094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uk-UA" sz="1000" b="1" dirty="0" smtClean="0">
                <a:solidFill>
                  <a:srgbClr val="0268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Експертно-технологічна кар'єра </a:t>
            </a:r>
            <a:r>
              <a:rPr lang="ru-RU" sz="1000" b="1" dirty="0" smtClean="0">
                <a:solidFill>
                  <a:srgbClr val="0268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000" b="1" dirty="0">
              <a:solidFill>
                <a:srgbClr val="0268B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" name="Рисунок 5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831" y="1768561"/>
            <a:ext cx="383318" cy="383318"/>
          </a:xfrm>
          <a:prstGeom prst="rect">
            <a:avLst/>
          </a:prstGeom>
        </p:spPr>
      </p:pic>
      <p:sp>
        <p:nvSpPr>
          <p:cNvPr id="38" name="Прямоугольник 37"/>
          <p:cNvSpPr/>
          <p:nvPr/>
        </p:nvSpPr>
        <p:spPr>
          <a:xfrm>
            <a:off x="1" y="-1147"/>
            <a:ext cx="9905999" cy="690539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8219209" y="60590"/>
            <a:ext cx="17539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ПАТ </a:t>
            </a:r>
            <a:r>
              <a:rPr lang="uk-U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«ДМК</a:t>
            </a:r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94685" y="106710"/>
            <a:ext cx="7598855" cy="47938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uk-UA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Кар'єрний маршрут професії</a:t>
            </a:r>
          </a:p>
          <a:p>
            <a:pPr>
              <a:spcBef>
                <a:spcPct val="0"/>
              </a:spcBef>
            </a:pPr>
            <a:r>
              <a:rPr lang="uk-UA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«Апаратник </a:t>
            </a:r>
            <a:r>
              <a:rPr lang="uk-UA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повітроподілу</a:t>
            </a:r>
            <a:r>
              <a:rPr lang="uk-UA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01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70" t="58524" r="5188" b="5750"/>
          <a:stretch/>
        </p:blipFill>
        <p:spPr>
          <a:xfrm>
            <a:off x="-457200" y="4701159"/>
            <a:ext cx="10349555" cy="2043255"/>
          </a:xfrm>
          <a:prstGeom prst="rect">
            <a:avLst/>
          </a:prstGeom>
          <a:effectLst>
            <a:glow rad="25400">
              <a:schemeClr val="accent1">
                <a:alpha val="40000"/>
              </a:schemeClr>
            </a:glow>
          </a:effectLst>
        </p:spPr>
      </p:pic>
      <p:sp>
        <p:nvSpPr>
          <p:cNvPr id="3" name="Прямоугольник 2"/>
          <p:cNvSpPr/>
          <p:nvPr/>
        </p:nvSpPr>
        <p:spPr>
          <a:xfrm>
            <a:off x="127563" y="78179"/>
            <a:ext cx="5818478" cy="47938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uk-UA" sz="2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Машиніст компресорних установок</a:t>
            </a:r>
            <a:endParaRPr lang="ru-RU" sz="2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013164" y="60590"/>
            <a:ext cx="39599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Ключова професія ПАТ «ДМК</a:t>
            </a:r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-25458" y="4790885"/>
            <a:ext cx="131393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Заробітна плата вказана станом на 05.20</a:t>
            </a:r>
            <a:r>
              <a:rPr lang="en-US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uk-UA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р.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218134" y="1983571"/>
            <a:ext cx="1447506" cy="2339102"/>
          </a:xfrm>
          <a:prstGeom prst="rect">
            <a:avLst/>
          </a:prstGeom>
          <a:solidFill>
            <a:srgbClr val="D7C7DF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Машиніст компресорних</a:t>
            </a: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установок </a:t>
            </a:r>
          </a:p>
          <a:p>
            <a:pPr algn="ctr"/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5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розряду</a:t>
            </a:r>
            <a:endParaRPr lang="uk-UA" sz="9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Навчання </a:t>
            </a: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за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 професією 5 </a:t>
            </a: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міс.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не менше 1 </a:t>
            </a: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року</a:t>
            </a:r>
          </a:p>
          <a:p>
            <a:pPr algn="ctr">
              <a:spcBef>
                <a:spcPct val="0"/>
              </a:spcBef>
            </a:pPr>
            <a:r>
              <a:rPr lang="uk-UA" sz="9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Навчання </a:t>
            </a:r>
            <a:r>
              <a:rPr lang="uk-UA" sz="9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другою професією </a:t>
            </a:r>
            <a:r>
              <a:rPr lang="uk-UA" sz="9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апаратник осушки газу 3 міс.</a:t>
            </a:r>
          </a:p>
          <a:p>
            <a:pPr algn="ctr">
              <a:spcBef>
                <a:spcPct val="0"/>
              </a:spcBef>
            </a:pP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k-UA" sz="800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3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10-11</a:t>
            </a:r>
          </a:p>
          <a:p>
            <a:pPr algn="ctr">
              <a:spcBef>
                <a:spcPct val="0"/>
              </a:spcBef>
            </a:pPr>
            <a:endParaRPr lang="ru-RU" sz="8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– 10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6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грн. </a:t>
            </a: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229772" y="3736558"/>
            <a:ext cx="1402364" cy="3006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ик 58"/>
          <p:cNvSpPr/>
          <p:nvPr/>
        </p:nvSpPr>
        <p:spPr>
          <a:xfrm>
            <a:off x="1786455" y="1977440"/>
            <a:ext cx="1374081" cy="2362185"/>
          </a:xfrm>
          <a:prstGeom prst="rect">
            <a:avLst/>
          </a:prstGeom>
          <a:solidFill>
            <a:srgbClr val="D7C7DF"/>
          </a:solidFill>
        </p:spPr>
        <p:txBody>
          <a:bodyPr wrap="square">
            <a:spAutoFit/>
          </a:bodyPr>
          <a:lstStyle/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Машиніст компресорних</a:t>
            </a:r>
          </a:p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установок</a:t>
            </a:r>
          </a:p>
          <a:p>
            <a:pPr algn="ctr"/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6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розряду</a:t>
            </a:r>
            <a:endParaRPr lang="uk-UA" sz="1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95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Навчання за 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професією 1 міс.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не менше 1 року</a:t>
            </a:r>
            <a:endParaRPr lang="ru-RU" sz="900" dirty="0"/>
          </a:p>
          <a:p>
            <a:pPr algn="ctr"/>
            <a:endParaRPr lang="uk-UA" sz="8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5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8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11-12</a:t>
            </a:r>
          </a:p>
          <a:p>
            <a:pPr algn="ctr"/>
            <a:endParaRPr lang="uk-UA" sz="80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ЗП - 12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4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1793875" y="3734875"/>
            <a:ext cx="1377013" cy="3486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Рисунок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976" y="2194990"/>
            <a:ext cx="393536" cy="393536"/>
          </a:xfrm>
          <a:prstGeom prst="rect">
            <a:avLst/>
          </a:prstGeom>
        </p:spPr>
      </p:pic>
      <p:sp>
        <p:nvSpPr>
          <p:cNvPr id="61" name="Стрелка вверх 60"/>
          <p:cNvSpPr/>
          <p:nvPr/>
        </p:nvSpPr>
        <p:spPr>
          <a:xfrm>
            <a:off x="255934" y="4371791"/>
            <a:ext cx="217247" cy="375194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3299596" y="3028446"/>
            <a:ext cx="1405730" cy="15004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</a:t>
            </a: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uk-UA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</a:t>
            </a:r>
            <a:r>
              <a:rPr lang="en-US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2</a:t>
            </a:r>
            <a:endParaRPr lang="ru-RU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11 345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4750999" y="999968"/>
            <a:ext cx="1501160" cy="1792798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uk-UA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зміни</a:t>
            </a:r>
            <a:endParaRPr lang="uk-UA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- 14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- 19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7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грн.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4780872" y="3020133"/>
            <a:ext cx="1522931" cy="16389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 2 кат.</a:t>
            </a:r>
          </a:p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 1 </a:t>
            </a:r>
            <a:r>
              <a:rPr lang="uk-UA" sz="8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кат.</a:t>
            </a:r>
          </a:p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Провідний інженер-технолог</a:t>
            </a:r>
          </a:p>
          <a:p>
            <a:pPr algn="ctr"/>
            <a:endParaRPr lang="ru-RU" sz="3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4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13-14</a:t>
            </a:r>
          </a:p>
          <a:p>
            <a:pPr algn="ctr"/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</a:t>
            </a:r>
            <a:endParaRPr lang="en-US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11 419 – 14 177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3282192" y="999968"/>
            <a:ext cx="1405730" cy="1823576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1050" b="1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Майстер</a:t>
            </a: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050" b="1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компресорної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станції</a:t>
            </a:r>
            <a:endParaRPr lang="uk-UA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- 13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- 16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9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грн.</a:t>
            </a: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068" y="1346277"/>
            <a:ext cx="383318" cy="383318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412" y="1726274"/>
            <a:ext cx="383318" cy="383318"/>
          </a:xfrm>
          <a:prstGeom prst="rect">
            <a:avLst/>
          </a:prstGeom>
        </p:spPr>
      </p:pic>
      <p:sp>
        <p:nvSpPr>
          <p:cNvPr id="68" name="Прямоугольник 67"/>
          <p:cNvSpPr/>
          <p:nvPr/>
        </p:nvSpPr>
        <p:spPr>
          <a:xfrm>
            <a:off x="6348153" y="3011820"/>
            <a:ext cx="1451305" cy="15004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Начальник бюро</a:t>
            </a: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освіти</a:t>
            </a:r>
            <a:endParaRPr lang="uk-UA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15</a:t>
            </a: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15 746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9" name="Прямоугольник 68"/>
          <p:cNvSpPr/>
          <p:nvPr/>
        </p:nvSpPr>
        <p:spPr>
          <a:xfrm>
            <a:off x="7889769" y="991328"/>
            <a:ext cx="1543271" cy="180818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Керівники вищої ланки:</a:t>
            </a: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Заступник начальника структурного підрозділу.</a:t>
            </a: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структурного підрозділу</a:t>
            </a:r>
          </a:p>
          <a:p>
            <a:pPr algn="ctr">
              <a:spcBef>
                <a:spcPct val="0"/>
              </a:spcBef>
            </a:pPr>
            <a:endParaRPr lang="uk-UA" sz="10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7901133" y="3019842"/>
            <a:ext cx="1543271" cy="150041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Керівники вищої ланки:</a:t>
            </a: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технічного відділу технічного управління.</a:t>
            </a: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технічного управління</a:t>
            </a:r>
          </a:p>
          <a:p>
            <a:pPr algn="ctr">
              <a:spcBef>
                <a:spcPct val="0"/>
              </a:spcBef>
            </a:pP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 flipV="1">
            <a:off x="3290902" y="2373380"/>
            <a:ext cx="1382992" cy="376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V="1">
            <a:off x="4752918" y="2376763"/>
            <a:ext cx="1499241" cy="7026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>
            <a:off x="6348153" y="4110341"/>
            <a:ext cx="1442643" cy="4366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>
            <a:off x="4780872" y="4099333"/>
            <a:ext cx="1478401" cy="15374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V="1">
            <a:off x="3306167" y="4104803"/>
            <a:ext cx="1391739" cy="9904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Рисунок 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0115" y="3363810"/>
            <a:ext cx="383318" cy="383318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660" y="3369725"/>
            <a:ext cx="383318" cy="383318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842" y="3363810"/>
            <a:ext cx="383318" cy="383318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072" y="3114491"/>
            <a:ext cx="383318" cy="383318"/>
          </a:xfrm>
          <a:prstGeom prst="rect">
            <a:avLst/>
          </a:prstGeom>
        </p:spPr>
      </p:pic>
      <p:sp>
        <p:nvSpPr>
          <p:cNvPr id="46" name="Прямоугольник 45"/>
          <p:cNvSpPr/>
          <p:nvPr/>
        </p:nvSpPr>
        <p:spPr>
          <a:xfrm>
            <a:off x="988292" y="1622364"/>
            <a:ext cx="1630217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uk-UA" sz="1000" b="1" dirty="0" smtClean="0">
                <a:solidFill>
                  <a:srgbClr val="871A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Професійна кар‘єра </a:t>
            </a:r>
            <a:endParaRPr lang="ru-RU" sz="1000" b="1" dirty="0">
              <a:solidFill>
                <a:srgbClr val="871A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373705" y="756498"/>
            <a:ext cx="3500582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</a:pPr>
            <a:r>
              <a:rPr lang="uk-UA" sz="1000" b="1" dirty="0" smtClean="0">
                <a:solidFill>
                  <a:srgbClr val="167F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Управлінська кар‘єра </a:t>
            </a:r>
            <a:endParaRPr lang="ru-RU" sz="1000" b="1" dirty="0">
              <a:solidFill>
                <a:srgbClr val="167F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816630" y="2810294"/>
            <a:ext cx="3966094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uk-UA" sz="1000" b="1" dirty="0" smtClean="0">
                <a:solidFill>
                  <a:srgbClr val="0268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Експертно-технологічна кар'єра </a:t>
            </a:r>
            <a:r>
              <a:rPr lang="ru-RU" sz="1000" b="1" dirty="0" smtClean="0">
                <a:solidFill>
                  <a:srgbClr val="0268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000" b="1" dirty="0">
              <a:solidFill>
                <a:srgbClr val="0268B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318894" y="987480"/>
            <a:ext cx="1501160" cy="180818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uk-UA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компресорної станції</a:t>
            </a: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- 14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- 19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7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грн.</a:t>
            </a: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655" y="1359463"/>
            <a:ext cx="383318" cy="383318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144" y="1363312"/>
            <a:ext cx="383318" cy="383318"/>
          </a:xfrm>
          <a:prstGeom prst="rect">
            <a:avLst/>
          </a:prstGeom>
        </p:spPr>
      </p:pic>
      <p:cxnSp>
        <p:nvCxnSpPr>
          <p:cNvPr id="41" name="Прямая соединительная линия 40"/>
          <p:cNvCxnSpPr/>
          <p:nvPr/>
        </p:nvCxnSpPr>
        <p:spPr>
          <a:xfrm flipV="1">
            <a:off x="6324163" y="2383648"/>
            <a:ext cx="1499241" cy="7026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/>
          <p:cNvSpPr/>
          <p:nvPr/>
        </p:nvSpPr>
        <p:spPr>
          <a:xfrm>
            <a:off x="1" y="-1147"/>
            <a:ext cx="9905999" cy="690539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TextBox 49"/>
          <p:cNvSpPr txBox="1"/>
          <p:nvPr/>
        </p:nvSpPr>
        <p:spPr>
          <a:xfrm>
            <a:off x="8219209" y="60590"/>
            <a:ext cx="17539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ПАТ </a:t>
            </a:r>
            <a:r>
              <a:rPr lang="uk-U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«ДМК</a:t>
            </a:r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194685" y="65145"/>
            <a:ext cx="7598855" cy="47938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uk-UA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Кар'єрний маршрут професії</a:t>
            </a:r>
          </a:p>
          <a:p>
            <a:pPr>
              <a:spcBef>
                <a:spcPct val="0"/>
              </a:spcBef>
            </a:pPr>
            <a:r>
              <a:rPr lang="uk-UA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«Машиніст компресорних установок»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10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70" t="58524" r="5188" b="5750"/>
          <a:stretch/>
        </p:blipFill>
        <p:spPr>
          <a:xfrm>
            <a:off x="-457200" y="4701159"/>
            <a:ext cx="10349555" cy="2043255"/>
          </a:xfrm>
          <a:prstGeom prst="rect">
            <a:avLst/>
          </a:prstGeom>
          <a:effectLst>
            <a:glow rad="25400">
              <a:schemeClr val="accent1">
                <a:alpha val="40000"/>
              </a:schemeClr>
            </a:glow>
          </a:effectLst>
        </p:spPr>
      </p:pic>
      <p:sp>
        <p:nvSpPr>
          <p:cNvPr id="3" name="Прямоугольник 2"/>
          <p:cNvSpPr/>
          <p:nvPr/>
        </p:nvSpPr>
        <p:spPr>
          <a:xfrm>
            <a:off x="127563" y="63230"/>
            <a:ext cx="5818478" cy="47938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uk-UA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Машиніст насосних установок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013164" y="60590"/>
            <a:ext cx="39599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Ключова професія ПАТ «ДМК</a:t>
            </a:r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-25458" y="4874013"/>
            <a:ext cx="131393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Заробітна плата вказана станом на 05.20</a:t>
            </a:r>
            <a:r>
              <a:rPr lang="en-US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uk-UA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р.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218134" y="1786142"/>
            <a:ext cx="1453150" cy="2539157"/>
          </a:xfrm>
          <a:prstGeom prst="rect">
            <a:avLst/>
          </a:prstGeom>
          <a:solidFill>
            <a:srgbClr val="D7C7DF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Машиніст насосних установок </a:t>
            </a: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3 розряду</a:t>
            </a:r>
          </a:p>
          <a:p>
            <a:pPr algn="ctr"/>
            <a:endParaRPr lang="uk-UA" sz="6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Навчання </a:t>
            </a: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за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 професією 5 міс</a:t>
            </a: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не менше 1 </a:t>
            </a: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року</a:t>
            </a:r>
            <a:endParaRPr lang="uk-UA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9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Навчання за другою професією </a:t>
            </a:r>
            <a:r>
              <a:rPr lang="uk-UA" sz="9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слюсар – ремонтник 5 міс.</a:t>
            </a:r>
          </a:p>
          <a:p>
            <a:pPr algn="ctr">
              <a:spcBef>
                <a:spcPct val="0"/>
              </a:spcBef>
            </a:pPr>
            <a:endParaRPr lang="ru-RU" sz="6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8</a:t>
            </a:r>
          </a:p>
          <a:p>
            <a:pPr algn="ctr">
              <a:spcBef>
                <a:spcPct val="0"/>
              </a:spcBef>
            </a:pP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– 9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  <a:endParaRPr lang="ru-RU" sz="6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237155" y="3585995"/>
            <a:ext cx="1402364" cy="3006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ик 58"/>
          <p:cNvSpPr/>
          <p:nvPr/>
        </p:nvSpPr>
        <p:spPr>
          <a:xfrm>
            <a:off x="1792108" y="1786142"/>
            <a:ext cx="1368428" cy="2523768"/>
          </a:xfrm>
          <a:prstGeom prst="rect">
            <a:avLst/>
          </a:prstGeom>
          <a:solidFill>
            <a:srgbClr val="D7C7DF"/>
          </a:solidFill>
        </p:spPr>
        <p:txBody>
          <a:bodyPr wrap="square">
            <a:spAutoFit/>
          </a:bodyPr>
          <a:lstStyle/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Машиніст насосних установок</a:t>
            </a:r>
          </a:p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4-5 розряду</a:t>
            </a:r>
            <a:endParaRPr lang="uk-UA" sz="1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95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95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Навчання за 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професією 1 міс.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не менше 1 </a:t>
            </a: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року</a:t>
            </a:r>
            <a:endParaRPr lang="ru-RU" sz="900" dirty="0"/>
          </a:p>
          <a:p>
            <a:pPr algn="ctr">
              <a:spcBef>
                <a:spcPct val="0"/>
              </a:spcBef>
            </a:pPr>
            <a:endParaRPr lang="uk-UA" sz="6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6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9</a:t>
            </a:r>
          </a:p>
          <a:p>
            <a:pPr algn="ctr"/>
            <a:endParaRPr lang="uk-UA" sz="80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ЗП -  9 500-</a:t>
            </a: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11 300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1792108" y="3596386"/>
            <a:ext cx="1330863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Рисунок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976" y="1997561"/>
            <a:ext cx="393536" cy="393536"/>
          </a:xfrm>
          <a:prstGeom prst="rect">
            <a:avLst/>
          </a:prstGeom>
        </p:spPr>
      </p:pic>
      <p:sp>
        <p:nvSpPr>
          <p:cNvPr id="61" name="Стрелка вверх 60"/>
          <p:cNvSpPr/>
          <p:nvPr/>
        </p:nvSpPr>
        <p:spPr>
          <a:xfrm>
            <a:off x="237155" y="4467378"/>
            <a:ext cx="217247" cy="375194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3299596" y="2976491"/>
            <a:ext cx="1405730" cy="15004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</a:t>
            </a: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uk-UA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</a:t>
            </a:r>
            <a:r>
              <a:rPr lang="en-US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2</a:t>
            </a:r>
            <a:endParaRPr lang="ru-RU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11 345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4734887" y="1131891"/>
            <a:ext cx="1501160" cy="163891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uk-UA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Старший майстер зміни</a:t>
            </a:r>
          </a:p>
          <a:p>
            <a:pPr algn="ctr">
              <a:spcBef>
                <a:spcPct val="0"/>
              </a:spcBef>
            </a:pPr>
            <a:endParaRPr lang="uk-UA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- 14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- 19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5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грн.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4780872" y="2968178"/>
            <a:ext cx="1522931" cy="16389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 2 кат.</a:t>
            </a:r>
          </a:p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 1 </a:t>
            </a:r>
            <a:r>
              <a:rPr lang="uk-UA" sz="8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кат.</a:t>
            </a:r>
          </a:p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Провідний інженер-технолог</a:t>
            </a:r>
          </a:p>
          <a:p>
            <a:pPr algn="ctr"/>
            <a:endParaRPr lang="ru-RU" sz="3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4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13-14</a:t>
            </a:r>
          </a:p>
          <a:p>
            <a:pPr algn="ctr"/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</a:t>
            </a:r>
            <a:endParaRPr lang="en-US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11 419 – 14 177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3252837" y="1130193"/>
            <a:ext cx="1405730" cy="163891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1050" b="1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Майстер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зм</a:t>
            </a:r>
            <a:r>
              <a:rPr lang="uk-UA" sz="1050" b="1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іни</a:t>
            </a:r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uk-UA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- 13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- 16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грн.</a:t>
            </a: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068" y="1294322"/>
            <a:ext cx="383318" cy="383318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412" y="1528845"/>
            <a:ext cx="383318" cy="383318"/>
          </a:xfrm>
          <a:prstGeom prst="rect">
            <a:avLst/>
          </a:prstGeom>
        </p:spPr>
      </p:pic>
      <p:sp>
        <p:nvSpPr>
          <p:cNvPr id="68" name="Прямоугольник 67"/>
          <p:cNvSpPr/>
          <p:nvPr/>
        </p:nvSpPr>
        <p:spPr>
          <a:xfrm>
            <a:off x="6348153" y="2959865"/>
            <a:ext cx="1451305" cy="15004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Начальник бюро</a:t>
            </a: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освіти</a:t>
            </a:r>
            <a:endParaRPr lang="uk-UA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15</a:t>
            </a: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15 746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9" name="Прямоугольник 68"/>
          <p:cNvSpPr/>
          <p:nvPr/>
        </p:nvSpPr>
        <p:spPr>
          <a:xfrm>
            <a:off x="6394436" y="1130193"/>
            <a:ext cx="1543271" cy="1654299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Керівники вищої ланки:</a:t>
            </a: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Заступник начальника структурного підрозділу.</a:t>
            </a: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структурного підрозділу</a:t>
            </a:r>
          </a:p>
          <a:p>
            <a:pPr algn="ctr">
              <a:spcBef>
                <a:spcPct val="0"/>
              </a:spcBef>
            </a:pP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7901133" y="2967887"/>
            <a:ext cx="1543271" cy="150041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Керівники вищої ланки:</a:t>
            </a: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технічного відділу технічного управління.</a:t>
            </a: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технічного управління</a:t>
            </a:r>
          </a:p>
          <a:p>
            <a:pPr algn="ctr">
              <a:spcBef>
                <a:spcPct val="0"/>
              </a:spcBef>
            </a:pP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 flipV="1">
            <a:off x="3252837" y="2279921"/>
            <a:ext cx="1382992" cy="376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V="1">
            <a:off x="4780872" y="2279921"/>
            <a:ext cx="1402186" cy="4514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V="1">
            <a:off x="6368000" y="4062752"/>
            <a:ext cx="1412388" cy="4342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>
            <a:off x="4806788" y="4064830"/>
            <a:ext cx="1376270" cy="2535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V="1">
            <a:off x="3306167" y="4052848"/>
            <a:ext cx="1391739" cy="9904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Рисунок 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149" y="3432402"/>
            <a:ext cx="383318" cy="383318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997" y="3420898"/>
            <a:ext cx="383318" cy="383318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842" y="3437444"/>
            <a:ext cx="383318" cy="383318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056" y="3036431"/>
            <a:ext cx="383318" cy="383318"/>
          </a:xfrm>
          <a:prstGeom prst="rect">
            <a:avLst/>
          </a:prstGeom>
        </p:spPr>
      </p:pic>
      <p:sp>
        <p:nvSpPr>
          <p:cNvPr id="46" name="Прямоугольник 45"/>
          <p:cNvSpPr/>
          <p:nvPr/>
        </p:nvSpPr>
        <p:spPr>
          <a:xfrm>
            <a:off x="988292" y="1424935"/>
            <a:ext cx="1630217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uk-UA" sz="1000" b="1" dirty="0" smtClean="0">
                <a:solidFill>
                  <a:srgbClr val="871A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Професійна кар‘єра </a:t>
            </a:r>
            <a:endParaRPr lang="ru-RU" sz="1000" b="1" dirty="0">
              <a:solidFill>
                <a:srgbClr val="871A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579389" y="854422"/>
            <a:ext cx="3500582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</a:pPr>
            <a:r>
              <a:rPr lang="uk-UA" sz="1000" b="1" dirty="0" smtClean="0">
                <a:solidFill>
                  <a:srgbClr val="167F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Управлінська кар‘єра </a:t>
            </a:r>
            <a:endParaRPr lang="ru-RU" sz="1000" b="1" dirty="0">
              <a:solidFill>
                <a:srgbClr val="167F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377412" y="2758444"/>
            <a:ext cx="3966094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uk-UA" sz="1000" b="1" dirty="0" smtClean="0">
                <a:solidFill>
                  <a:srgbClr val="0268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Експертно-технологічна кар'єра </a:t>
            </a:r>
            <a:r>
              <a:rPr lang="ru-RU" sz="1000" b="1" dirty="0" smtClean="0">
                <a:solidFill>
                  <a:srgbClr val="0268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000" b="1" dirty="0">
              <a:solidFill>
                <a:srgbClr val="0268B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" name="Рисунок 5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144" y="1311357"/>
            <a:ext cx="383318" cy="383318"/>
          </a:xfrm>
          <a:prstGeom prst="rect">
            <a:avLst/>
          </a:prstGeom>
        </p:spPr>
      </p:pic>
      <p:sp>
        <p:nvSpPr>
          <p:cNvPr id="38" name="Прямоугольник 37"/>
          <p:cNvSpPr/>
          <p:nvPr/>
        </p:nvSpPr>
        <p:spPr>
          <a:xfrm>
            <a:off x="1" y="-1147"/>
            <a:ext cx="9905999" cy="690539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8219209" y="60590"/>
            <a:ext cx="17539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ПАТ </a:t>
            </a:r>
            <a:r>
              <a:rPr lang="uk-U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«ДМК</a:t>
            </a:r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94685" y="96318"/>
            <a:ext cx="7598855" cy="47938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uk-UA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Кар'єрний маршрут професії</a:t>
            </a:r>
          </a:p>
          <a:p>
            <a:pPr>
              <a:spcBef>
                <a:spcPct val="0"/>
              </a:spcBef>
            </a:pPr>
            <a:r>
              <a:rPr lang="uk-UA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«Машиніст насосних установок»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79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70" t="58524" r="5188" b="5750"/>
          <a:stretch/>
        </p:blipFill>
        <p:spPr>
          <a:xfrm>
            <a:off x="-457200" y="4701159"/>
            <a:ext cx="10349555" cy="2043255"/>
          </a:xfrm>
          <a:prstGeom prst="rect">
            <a:avLst/>
          </a:prstGeom>
          <a:effectLst>
            <a:glow rad="25400">
              <a:schemeClr val="accent1">
                <a:alpha val="40000"/>
              </a:schemeClr>
            </a:glow>
          </a:effectLst>
        </p:spPr>
      </p:pic>
      <p:sp>
        <p:nvSpPr>
          <p:cNvPr id="45" name="TextBox 44"/>
          <p:cNvSpPr txBox="1"/>
          <p:nvPr/>
        </p:nvSpPr>
        <p:spPr>
          <a:xfrm>
            <a:off x="6013164" y="60590"/>
            <a:ext cx="39599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Ключова професія ПАТ «ДМК</a:t>
            </a:r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38085" y="4191919"/>
            <a:ext cx="131393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Заробітна плата вказана станом на 05.20</a:t>
            </a:r>
            <a:r>
              <a:rPr lang="en-US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uk-UA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р.</a:t>
            </a:r>
          </a:p>
        </p:txBody>
      </p:sp>
      <p:sp>
        <p:nvSpPr>
          <p:cNvPr id="61" name="Стрелка вверх 60"/>
          <p:cNvSpPr/>
          <p:nvPr/>
        </p:nvSpPr>
        <p:spPr>
          <a:xfrm>
            <a:off x="719477" y="3741652"/>
            <a:ext cx="217247" cy="375194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2538868" y="2941629"/>
            <a:ext cx="1597389" cy="15004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</a:t>
            </a: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uk-UA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</a:t>
            </a:r>
            <a:r>
              <a:rPr lang="en-US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2</a:t>
            </a:r>
            <a:endParaRPr lang="ru-RU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11 345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2528847" y="1118480"/>
            <a:ext cx="1642371" cy="1538883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uk-UA" sz="9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</a:t>
            </a:r>
            <a:r>
              <a:rPr lang="uk-UA" sz="900" b="1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електронік</a:t>
            </a:r>
            <a:r>
              <a:rPr lang="uk-UA" sz="9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3 кат.</a:t>
            </a:r>
          </a:p>
          <a:p>
            <a:pPr algn="ctr"/>
            <a:r>
              <a:rPr lang="uk-UA" sz="9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</a:t>
            </a:r>
            <a:r>
              <a:rPr lang="uk-UA" sz="900" b="1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електронік</a:t>
            </a:r>
            <a:r>
              <a:rPr lang="uk-UA" sz="9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2 кат. </a:t>
            </a:r>
          </a:p>
          <a:p>
            <a:pPr algn="ctr"/>
            <a:r>
              <a:rPr lang="uk-UA" sz="9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</a:t>
            </a:r>
            <a:r>
              <a:rPr lang="uk-UA" sz="900" b="1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електронік</a:t>
            </a:r>
            <a:r>
              <a:rPr lang="uk-UA" sz="9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1 кат.</a:t>
            </a:r>
          </a:p>
          <a:p>
            <a:pPr algn="ctr">
              <a:spcBef>
                <a:spcPct val="0"/>
              </a:spcBef>
            </a:pPr>
            <a:r>
              <a:rPr lang="uk-UA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Провідний інженер-</a:t>
            </a:r>
            <a:r>
              <a:rPr lang="uk-UA" sz="9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електронік</a:t>
            </a:r>
            <a:endParaRPr lang="uk-UA" sz="9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</a:t>
            </a: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Наявність вищої освіти</a:t>
            </a:r>
            <a:endParaRPr lang="ru-RU" sz="1000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6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12-14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- 13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грн.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4211803" y="2933316"/>
            <a:ext cx="1522931" cy="16389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 2 кат.</a:t>
            </a:r>
          </a:p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 1 </a:t>
            </a:r>
            <a:r>
              <a:rPr lang="uk-UA" sz="8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кат.</a:t>
            </a:r>
          </a:p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Провідний інженер-технолог</a:t>
            </a:r>
          </a:p>
          <a:p>
            <a:pPr algn="ctr"/>
            <a:endParaRPr lang="ru-RU" sz="3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4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13-14</a:t>
            </a:r>
          </a:p>
          <a:p>
            <a:pPr algn="ctr"/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</a:t>
            </a:r>
            <a:endParaRPr lang="en-US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11 419 – 14 177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1000973" y="2103089"/>
            <a:ext cx="1405730" cy="1800493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</a:t>
            </a:r>
            <a:r>
              <a:rPr lang="uk-UA" sz="1050" b="1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електронік</a:t>
            </a:r>
            <a:endParaRPr lang="uk-UA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рік</a:t>
            </a:r>
          </a:p>
          <a:p>
            <a:pPr algn="ctr">
              <a:spcBef>
                <a:spcPct val="0"/>
              </a:spcBef>
            </a:pPr>
            <a:endParaRPr lang="uk-UA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- 11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- 12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грн.</a:t>
            </a: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914" y="2276857"/>
            <a:ext cx="383318" cy="383318"/>
          </a:xfrm>
          <a:prstGeom prst="rect">
            <a:avLst/>
          </a:prstGeom>
        </p:spPr>
      </p:pic>
      <p:sp>
        <p:nvSpPr>
          <p:cNvPr id="68" name="Прямоугольник 67"/>
          <p:cNvSpPr/>
          <p:nvPr/>
        </p:nvSpPr>
        <p:spPr>
          <a:xfrm>
            <a:off x="5779084" y="2925003"/>
            <a:ext cx="1451305" cy="15004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Начальник бюро</a:t>
            </a: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освіти</a:t>
            </a:r>
            <a:endParaRPr lang="uk-UA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15</a:t>
            </a: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15 746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9" name="Прямоугольник 68"/>
          <p:cNvSpPr/>
          <p:nvPr/>
        </p:nvSpPr>
        <p:spPr>
          <a:xfrm>
            <a:off x="7295761" y="1092408"/>
            <a:ext cx="1544793" cy="1592744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Керівники вищої ланки:</a:t>
            </a: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Заступник начальника структурного підрозділу.</a:t>
            </a:r>
          </a:p>
          <a:p>
            <a:pPr algn="ctr">
              <a:spcBef>
                <a:spcPct val="0"/>
              </a:spcBef>
            </a:pPr>
            <a:endParaRPr lang="uk-UA" sz="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структурного підрозділу</a:t>
            </a:r>
          </a:p>
          <a:p>
            <a:pPr algn="ctr">
              <a:spcBef>
                <a:spcPct val="0"/>
              </a:spcBef>
            </a:pP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7332064" y="2933025"/>
            <a:ext cx="1543271" cy="150041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Керівники вищої ланки:</a:t>
            </a: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технічного відділу технічного управління.</a:t>
            </a: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технічного управління</a:t>
            </a:r>
          </a:p>
          <a:p>
            <a:pPr algn="ctr">
              <a:spcBef>
                <a:spcPct val="0"/>
              </a:spcBef>
            </a:pP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 flipV="1">
            <a:off x="1012342" y="3328352"/>
            <a:ext cx="1382992" cy="376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>
            <a:off x="2538868" y="2224564"/>
            <a:ext cx="1589969" cy="7012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V="1">
            <a:off x="5790092" y="4027890"/>
            <a:ext cx="1421227" cy="277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>
            <a:off x="4237719" y="4029968"/>
            <a:ext cx="1376270" cy="2535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V="1">
            <a:off x="2737098" y="4017986"/>
            <a:ext cx="1391739" cy="9904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Рисунок 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8412" y="3270468"/>
            <a:ext cx="383318" cy="383318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2234" y="3261761"/>
            <a:ext cx="392025" cy="392025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126" y="3253962"/>
            <a:ext cx="383318" cy="383318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209" y="3302338"/>
            <a:ext cx="383318" cy="383318"/>
          </a:xfrm>
          <a:prstGeom prst="rect">
            <a:avLst/>
          </a:prstGeom>
        </p:spPr>
      </p:pic>
      <p:sp>
        <p:nvSpPr>
          <p:cNvPr id="46" name="Прямоугольник 45"/>
          <p:cNvSpPr/>
          <p:nvPr/>
        </p:nvSpPr>
        <p:spPr>
          <a:xfrm>
            <a:off x="840615" y="1568140"/>
            <a:ext cx="1630217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uk-UA" sz="1000" b="1" dirty="0" smtClean="0">
                <a:solidFill>
                  <a:srgbClr val="871A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Професійна кар‘єра </a:t>
            </a:r>
            <a:endParaRPr lang="ru-RU" sz="1000" b="1" dirty="0">
              <a:solidFill>
                <a:srgbClr val="871A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3584453" y="883061"/>
            <a:ext cx="3500582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</a:pPr>
            <a:r>
              <a:rPr lang="uk-UA" sz="1000" b="1" dirty="0" smtClean="0">
                <a:solidFill>
                  <a:srgbClr val="167F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Управлінська кар‘єра </a:t>
            </a:r>
            <a:endParaRPr lang="ru-RU" sz="1000" b="1" dirty="0">
              <a:solidFill>
                <a:srgbClr val="167F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3807045" y="2702339"/>
            <a:ext cx="3966094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uk-UA" sz="1000" b="1" dirty="0" smtClean="0">
                <a:solidFill>
                  <a:srgbClr val="0268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Експертно-технологічна кар'єра </a:t>
            </a:r>
            <a:r>
              <a:rPr lang="ru-RU" sz="1000" b="1" dirty="0" smtClean="0">
                <a:solidFill>
                  <a:srgbClr val="0268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000" b="1" dirty="0">
              <a:solidFill>
                <a:srgbClr val="0268B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5779084" y="1109478"/>
            <a:ext cx="1402129" cy="1538883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Начальник відділу</a:t>
            </a:r>
          </a:p>
          <a:p>
            <a:pPr algn="ctr"/>
            <a:endParaRPr lang="uk-UA" sz="10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uk-UA" sz="10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uk-UA" sz="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</a:t>
            </a: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Наявність вищої освіти</a:t>
            </a:r>
            <a:endParaRPr lang="ru-RU" sz="1000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- 17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- 30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>
            <a:off x="5790092" y="2224564"/>
            <a:ext cx="1391121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Рисунок 5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6427" y="1377719"/>
            <a:ext cx="383318" cy="383318"/>
          </a:xfrm>
          <a:prstGeom prst="rect">
            <a:avLst/>
          </a:prstGeom>
        </p:spPr>
      </p:pic>
      <p:sp>
        <p:nvSpPr>
          <p:cNvPr id="34" name="Прямоугольник 33"/>
          <p:cNvSpPr/>
          <p:nvPr/>
        </p:nvSpPr>
        <p:spPr>
          <a:xfrm>
            <a:off x="4211803" y="1138233"/>
            <a:ext cx="1509266" cy="1477328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Начальник сектору</a:t>
            </a:r>
            <a:endParaRPr lang="uk-UA" sz="10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uk-UA" sz="10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uk-UA" sz="1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</a:t>
            </a: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Наявність вищої освіти</a:t>
            </a:r>
            <a:endParaRPr lang="ru-RU" sz="1000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14-16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–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14 500 грн.</a:t>
            </a: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4211803" y="2224564"/>
            <a:ext cx="1501160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Рисунок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7252" y="1406474"/>
            <a:ext cx="383318" cy="383318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126" y="1435177"/>
            <a:ext cx="383318" cy="383318"/>
          </a:xfrm>
          <a:prstGeom prst="rect">
            <a:avLst/>
          </a:prstGeom>
        </p:spPr>
      </p:pic>
      <p:sp>
        <p:nvSpPr>
          <p:cNvPr id="39" name="Прямоугольник 38"/>
          <p:cNvSpPr/>
          <p:nvPr/>
        </p:nvSpPr>
        <p:spPr>
          <a:xfrm>
            <a:off x="1" y="-630"/>
            <a:ext cx="9905999" cy="690539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8219209" y="60590"/>
            <a:ext cx="17539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ПАТ </a:t>
            </a:r>
            <a:r>
              <a:rPr lang="uk-U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«ДМК</a:t>
            </a:r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94685" y="96318"/>
            <a:ext cx="7598855" cy="47938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uk-UA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Кар'єрний маршрут професії</a:t>
            </a:r>
          </a:p>
          <a:p>
            <a:pPr>
              <a:spcBef>
                <a:spcPct val="0"/>
              </a:spcBef>
            </a:pPr>
            <a:r>
              <a:rPr lang="uk-UA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«Інженер-</a:t>
            </a:r>
            <a:r>
              <a:rPr lang="uk-UA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електронік</a:t>
            </a:r>
            <a:r>
              <a:rPr lang="uk-UA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443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70" t="58524" r="5188" b="5750"/>
          <a:stretch/>
        </p:blipFill>
        <p:spPr>
          <a:xfrm>
            <a:off x="-457200" y="4701159"/>
            <a:ext cx="10349555" cy="2043255"/>
          </a:xfrm>
          <a:prstGeom prst="rect">
            <a:avLst/>
          </a:prstGeom>
          <a:effectLst>
            <a:glow rad="25400">
              <a:schemeClr val="accent1">
                <a:alpha val="40000"/>
              </a:schemeClr>
            </a:glow>
          </a:effectLst>
        </p:spPr>
      </p:pic>
      <p:sp>
        <p:nvSpPr>
          <p:cNvPr id="3" name="Прямоугольник 2"/>
          <p:cNvSpPr/>
          <p:nvPr/>
        </p:nvSpPr>
        <p:spPr>
          <a:xfrm>
            <a:off x="194686" y="179446"/>
            <a:ext cx="4611130" cy="47938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uk-UA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Токар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013164" y="60590"/>
            <a:ext cx="39599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Ключова професія ПАТ «ДМК</a:t>
            </a:r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-25458" y="4718148"/>
            <a:ext cx="131393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Заробітна плата вказана станом на 05.20</a:t>
            </a:r>
            <a:r>
              <a:rPr lang="en-US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uk-UA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р.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218134" y="2149827"/>
            <a:ext cx="1406999" cy="2139047"/>
          </a:xfrm>
          <a:prstGeom prst="rect">
            <a:avLst/>
          </a:prstGeom>
          <a:solidFill>
            <a:srgbClr val="D7C7DF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Токар</a:t>
            </a: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3 розряду</a:t>
            </a:r>
            <a:endParaRPr lang="uk-UA" sz="9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Навчання за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 професією 5 міс</a:t>
            </a: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не менше 1 </a:t>
            </a: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року</a:t>
            </a:r>
            <a:endParaRPr lang="uk-UA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9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Навчання за другою професією </a:t>
            </a:r>
            <a:r>
              <a:rPr lang="uk-UA" sz="9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токар – карусельник, токар – розточувальник </a:t>
            </a:r>
            <a:r>
              <a:rPr lang="uk-UA" sz="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9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міс.</a:t>
            </a:r>
          </a:p>
          <a:p>
            <a:pPr>
              <a:spcBef>
                <a:spcPct val="0"/>
              </a:spcBef>
            </a:pPr>
            <a:endParaRPr lang="uk-UA" sz="800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3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9</a:t>
            </a:r>
          </a:p>
          <a:p>
            <a:pPr algn="ctr">
              <a:spcBef>
                <a:spcPct val="0"/>
              </a:spcBef>
            </a:pPr>
            <a:endParaRPr lang="ru-RU" sz="8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– 15 700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217757" y="3652047"/>
            <a:ext cx="1402364" cy="3006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ик 58"/>
          <p:cNvSpPr/>
          <p:nvPr/>
        </p:nvSpPr>
        <p:spPr>
          <a:xfrm>
            <a:off x="1792108" y="2143697"/>
            <a:ext cx="1368428" cy="2185214"/>
          </a:xfrm>
          <a:prstGeom prst="rect">
            <a:avLst/>
          </a:prstGeom>
          <a:solidFill>
            <a:srgbClr val="D7C7DF"/>
          </a:solidFill>
        </p:spPr>
        <p:txBody>
          <a:bodyPr wrap="square">
            <a:spAutoFit/>
          </a:bodyPr>
          <a:lstStyle/>
          <a:p>
            <a:pPr algn="ctr"/>
            <a:r>
              <a:rPr lang="ru-RU" sz="1050" b="1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Токар</a:t>
            </a: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4-5-6 розряду</a:t>
            </a:r>
            <a:endParaRPr lang="uk-UA" sz="1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95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95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Навчання за 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професією 1 міс.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не менше 1 року</a:t>
            </a:r>
            <a:endParaRPr lang="ru-RU" sz="900" dirty="0"/>
          </a:p>
          <a:p>
            <a:pPr algn="ctr"/>
            <a:endParaRPr lang="uk-UA" sz="7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8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10-12</a:t>
            </a:r>
          </a:p>
          <a:p>
            <a:pPr algn="ctr"/>
            <a:endParaRPr lang="uk-UA" sz="40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ЗП - 18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900-</a:t>
            </a:r>
          </a:p>
          <a:p>
            <a:pPr algn="ctr"/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26 000 грн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1792108" y="3653550"/>
            <a:ext cx="1377013" cy="3486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Рисунок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976" y="2361246"/>
            <a:ext cx="393536" cy="393536"/>
          </a:xfrm>
          <a:prstGeom prst="rect">
            <a:avLst/>
          </a:prstGeom>
        </p:spPr>
      </p:pic>
      <p:sp>
        <p:nvSpPr>
          <p:cNvPr id="61" name="Стрелка вверх 60"/>
          <p:cNvSpPr/>
          <p:nvPr/>
        </p:nvSpPr>
        <p:spPr>
          <a:xfrm>
            <a:off x="255934" y="4319836"/>
            <a:ext cx="217247" cy="375194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3299596" y="2955709"/>
            <a:ext cx="1405730" cy="15004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</a:t>
            </a: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uk-UA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</a:t>
            </a:r>
            <a:r>
              <a:rPr lang="en-US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2</a:t>
            </a:r>
            <a:endParaRPr lang="ru-RU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11 345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4734887" y="1111109"/>
            <a:ext cx="1501160" cy="163891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uk-UA" sz="1050" b="1" dirty="0">
                <a:latin typeface="Arial" panose="020B0604020202020204" pitchFamily="34" charset="0"/>
                <a:cs typeface="Arial" panose="020B0604020202020204" pitchFamily="34" charset="0"/>
              </a:rPr>
              <a:t>Начальник</a:t>
            </a:r>
          </a:p>
          <a:p>
            <a:pPr algn="ctr">
              <a:spcBef>
                <a:spcPct val="0"/>
              </a:spcBef>
            </a:pPr>
            <a:r>
              <a:rPr lang="uk-UA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дільниці</a:t>
            </a:r>
          </a:p>
          <a:p>
            <a:pPr algn="ctr">
              <a:spcBef>
                <a:spcPct val="0"/>
              </a:spcBef>
            </a:pPr>
            <a:endParaRPr lang="uk-UA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8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- 14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- 23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3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грн.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4780872" y="2947396"/>
            <a:ext cx="1522931" cy="16389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 2 кат.</a:t>
            </a:r>
          </a:p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 1 </a:t>
            </a:r>
            <a:r>
              <a:rPr lang="uk-UA" sz="8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кат.</a:t>
            </a:r>
          </a:p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Провідний інженер-технолог</a:t>
            </a:r>
          </a:p>
          <a:p>
            <a:pPr algn="ctr"/>
            <a:endParaRPr lang="ru-RU" sz="3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4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13-14</a:t>
            </a:r>
          </a:p>
          <a:p>
            <a:pPr algn="ctr"/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</a:t>
            </a:r>
            <a:endParaRPr lang="en-US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11 419 – 14 177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3252837" y="1109411"/>
            <a:ext cx="1405730" cy="163891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1050" b="1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Майстер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зм</a:t>
            </a:r>
            <a:r>
              <a:rPr lang="uk-UA" sz="1050" b="1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іни</a:t>
            </a:r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uk-UA" sz="8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- 13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- 20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2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грн.</a:t>
            </a: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783" y="1139237"/>
            <a:ext cx="383318" cy="383318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412" y="1892530"/>
            <a:ext cx="383318" cy="383318"/>
          </a:xfrm>
          <a:prstGeom prst="rect">
            <a:avLst/>
          </a:prstGeom>
        </p:spPr>
      </p:pic>
      <p:sp>
        <p:nvSpPr>
          <p:cNvPr id="68" name="Прямоугольник 67"/>
          <p:cNvSpPr/>
          <p:nvPr/>
        </p:nvSpPr>
        <p:spPr>
          <a:xfrm>
            <a:off x="6348153" y="2939083"/>
            <a:ext cx="1451305" cy="15004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Начальник бюро</a:t>
            </a: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освіти</a:t>
            </a:r>
            <a:endParaRPr lang="uk-UA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15</a:t>
            </a: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15 746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9" name="Прямоугольник 68"/>
          <p:cNvSpPr/>
          <p:nvPr/>
        </p:nvSpPr>
        <p:spPr>
          <a:xfrm>
            <a:off x="6311308" y="1109411"/>
            <a:ext cx="1543271" cy="1654299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Керівники вищої ланки:</a:t>
            </a: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Заступник начальника структурного підрозділу.</a:t>
            </a: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структурного підрозділу</a:t>
            </a:r>
          </a:p>
          <a:p>
            <a:pPr algn="ctr">
              <a:spcBef>
                <a:spcPct val="0"/>
              </a:spcBef>
            </a:pP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7901133" y="2947105"/>
            <a:ext cx="1543271" cy="150041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Керівники вищої ланки:</a:t>
            </a: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технічного відділу технічного управління.</a:t>
            </a: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технічного управління</a:t>
            </a:r>
          </a:p>
          <a:p>
            <a:pPr algn="ctr">
              <a:spcBef>
                <a:spcPct val="0"/>
              </a:spcBef>
            </a:pP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 flipV="1">
            <a:off x="3252837" y="2259139"/>
            <a:ext cx="1382992" cy="376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V="1">
            <a:off x="4780872" y="2259139"/>
            <a:ext cx="1402186" cy="4514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V="1">
            <a:off x="6363698" y="4039543"/>
            <a:ext cx="1459616" cy="5538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>
            <a:off x="4806788" y="4037117"/>
            <a:ext cx="1429259" cy="4853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V="1">
            <a:off x="3306167" y="4032066"/>
            <a:ext cx="1391739" cy="9904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Рисунок 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655" y="3029627"/>
            <a:ext cx="383318" cy="383318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614" y="3004688"/>
            <a:ext cx="383318" cy="383318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197" y="3021314"/>
            <a:ext cx="383318" cy="383318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058" y="3025833"/>
            <a:ext cx="383318" cy="383318"/>
          </a:xfrm>
          <a:prstGeom prst="rect">
            <a:avLst/>
          </a:prstGeom>
        </p:spPr>
      </p:pic>
      <p:sp>
        <p:nvSpPr>
          <p:cNvPr id="46" name="Прямоугольник 45"/>
          <p:cNvSpPr/>
          <p:nvPr/>
        </p:nvSpPr>
        <p:spPr>
          <a:xfrm>
            <a:off x="988292" y="1788620"/>
            <a:ext cx="1630217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uk-UA" sz="1000" b="1" dirty="0" smtClean="0">
                <a:solidFill>
                  <a:srgbClr val="871A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Професійна кар‘єра </a:t>
            </a:r>
            <a:endParaRPr lang="ru-RU" sz="1000" b="1" dirty="0">
              <a:solidFill>
                <a:srgbClr val="871A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3870932" y="833640"/>
            <a:ext cx="3500582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</a:pPr>
            <a:r>
              <a:rPr lang="uk-UA" sz="1000" b="1" dirty="0" smtClean="0">
                <a:solidFill>
                  <a:srgbClr val="167F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Управлінська кар‘єра </a:t>
            </a:r>
            <a:endParaRPr lang="ru-RU" sz="1000" b="1" dirty="0">
              <a:solidFill>
                <a:srgbClr val="167F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377412" y="2737662"/>
            <a:ext cx="3966094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uk-UA" sz="1000" b="1" dirty="0" smtClean="0">
                <a:solidFill>
                  <a:srgbClr val="0268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Експертно-технологічна кар'єра </a:t>
            </a:r>
            <a:r>
              <a:rPr lang="ru-RU" sz="1000" b="1" dirty="0" smtClean="0">
                <a:solidFill>
                  <a:srgbClr val="0268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000" b="1" dirty="0">
              <a:solidFill>
                <a:srgbClr val="0268B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144" y="1154569"/>
            <a:ext cx="383318" cy="383318"/>
          </a:xfrm>
          <a:prstGeom prst="rect">
            <a:avLst/>
          </a:prstGeom>
        </p:spPr>
      </p:pic>
      <p:sp>
        <p:nvSpPr>
          <p:cNvPr id="39" name="Прямоугольник 38"/>
          <p:cNvSpPr/>
          <p:nvPr/>
        </p:nvSpPr>
        <p:spPr>
          <a:xfrm>
            <a:off x="1" y="-1147"/>
            <a:ext cx="9905999" cy="690539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8219209" y="60590"/>
            <a:ext cx="17539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ПАТ </a:t>
            </a:r>
            <a:r>
              <a:rPr lang="uk-U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«ДМК</a:t>
            </a:r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94685" y="85927"/>
            <a:ext cx="7598855" cy="47938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uk-UA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Кар'єрний маршрут професії «Токар»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040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70" t="58524" r="5188" b="5750"/>
          <a:stretch/>
        </p:blipFill>
        <p:spPr>
          <a:xfrm>
            <a:off x="-457200" y="4701159"/>
            <a:ext cx="10349555" cy="2043255"/>
          </a:xfrm>
          <a:prstGeom prst="rect">
            <a:avLst/>
          </a:prstGeom>
          <a:effectLst>
            <a:glow rad="25400">
              <a:schemeClr val="accent1">
                <a:alpha val="40000"/>
              </a:schemeClr>
            </a:glow>
          </a:effectLst>
        </p:spPr>
      </p:pic>
      <p:sp>
        <p:nvSpPr>
          <p:cNvPr id="53" name="TextBox 52"/>
          <p:cNvSpPr txBox="1"/>
          <p:nvPr/>
        </p:nvSpPr>
        <p:spPr>
          <a:xfrm>
            <a:off x="-25458" y="4801276"/>
            <a:ext cx="131393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Заробітна плата вказана станом на 05.20</a:t>
            </a:r>
            <a:r>
              <a:rPr lang="en-US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uk-UA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р.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218134" y="2153984"/>
            <a:ext cx="1447506" cy="2015936"/>
          </a:xfrm>
          <a:prstGeom prst="rect">
            <a:avLst/>
          </a:prstGeom>
          <a:solidFill>
            <a:srgbClr val="D7C7DF"/>
          </a:solidFill>
        </p:spPr>
        <p:txBody>
          <a:bodyPr wrap="square">
            <a:spAutoFit/>
          </a:bodyPr>
          <a:lstStyle/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Агломератник </a:t>
            </a: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4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розряду</a:t>
            </a:r>
            <a:endParaRPr lang="uk-UA" sz="9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Навчання </a:t>
            </a:r>
            <a:r>
              <a:rPr lang="uk-UA" sz="950" dirty="0">
                <a:latin typeface="Arial" panose="020B0604020202020204" pitchFamily="34" charset="0"/>
                <a:cs typeface="Arial" panose="020B0604020202020204" pitchFamily="34" charset="0"/>
              </a:rPr>
              <a:t>за професією 5</a:t>
            </a:r>
            <a:r>
              <a:rPr lang="uk-UA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 міс.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не менше 1 </a:t>
            </a: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року</a:t>
            </a:r>
            <a:endParaRPr lang="uk-UA" sz="900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uk-UA" sz="95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Навчання за другою професією </a:t>
            </a:r>
            <a:r>
              <a:rPr lang="uk-UA" sz="95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бригадир рудного двору 2 </a:t>
            </a:r>
            <a:r>
              <a:rPr lang="uk-UA" sz="95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міс</a:t>
            </a:r>
            <a:r>
              <a:rPr lang="uk-UA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9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endParaRPr lang="ru-RU" sz="9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ru-RU" sz="7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9</a:t>
            </a:r>
          </a:p>
          <a:p>
            <a:pPr algn="ctr">
              <a:spcBef>
                <a:spcPct val="0"/>
              </a:spcBef>
            </a:pP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- 17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000 грн. </a:t>
            </a: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246650" y="3555461"/>
            <a:ext cx="1402364" cy="3006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ик 58"/>
          <p:cNvSpPr/>
          <p:nvPr/>
        </p:nvSpPr>
        <p:spPr>
          <a:xfrm>
            <a:off x="1796005" y="2145344"/>
            <a:ext cx="1380513" cy="2046714"/>
          </a:xfrm>
          <a:prstGeom prst="rect">
            <a:avLst/>
          </a:prstGeom>
          <a:solidFill>
            <a:srgbClr val="D7C7DF"/>
          </a:solidFill>
        </p:spPr>
        <p:txBody>
          <a:bodyPr wrap="square">
            <a:spAutoFit/>
          </a:bodyPr>
          <a:lstStyle/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Агломератник </a:t>
            </a: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5-6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розряду</a:t>
            </a:r>
            <a:endParaRPr lang="uk-UA" sz="1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95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95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Навчання за професією 1 міс.</a:t>
            </a:r>
          </a:p>
          <a:p>
            <a:pPr algn="ctr">
              <a:spcBef>
                <a:spcPct val="0"/>
              </a:spcBef>
            </a:pPr>
            <a:r>
              <a:rPr lang="uk-UA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роботи </a:t>
            </a:r>
          </a:p>
          <a:p>
            <a:pPr algn="ctr">
              <a:spcBef>
                <a:spcPct val="0"/>
              </a:spcBef>
            </a:pPr>
            <a:r>
              <a:rPr lang="uk-UA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не менше 1 року</a:t>
            </a:r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7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11-12</a:t>
            </a:r>
            <a:endParaRPr lang="ru-RU" sz="1050" b="1" i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– </a:t>
            </a:r>
          </a:p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19 400 -24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300 грн.</a:t>
            </a: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1783522" y="3560438"/>
            <a:ext cx="1377013" cy="3486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Рисунок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976" y="2423592"/>
            <a:ext cx="393536" cy="393536"/>
          </a:xfrm>
          <a:prstGeom prst="rect">
            <a:avLst/>
          </a:prstGeom>
        </p:spPr>
      </p:pic>
      <p:sp>
        <p:nvSpPr>
          <p:cNvPr id="61" name="Стрелка вверх 60"/>
          <p:cNvSpPr/>
          <p:nvPr/>
        </p:nvSpPr>
        <p:spPr>
          <a:xfrm>
            <a:off x="255934" y="4382182"/>
            <a:ext cx="217247" cy="375194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3299596" y="3018055"/>
            <a:ext cx="1405730" cy="15004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</a:t>
            </a: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uk-UA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</a:t>
            </a:r>
            <a:r>
              <a:rPr lang="en-US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2</a:t>
            </a:r>
            <a:endParaRPr lang="ru-RU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11 345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6303508" y="1183327"/>
            <a:ext cx="1501160" cy="163891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Старший змінний майстер виробництва</a:t>
            </a: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- 15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ЗП-34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</a:t>
            </a:r>
            <a:r>
              <a:rPr lang="en-US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грн.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4780872" y="3009742"/>
            <a:ext cx="1522931" cy="16389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 2 кат.</a:t>
            </a:r>
          </a:p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 1 </a:t>
            </a:r>
            <a:r>
              <a:rPr lang="uk-UA" sz="8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кат.</a:t>
            </a:r>
          </a:p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Провідний інженер-технолог</a:t>
            </a:r>
          </a:p>
          <a:p>
            <a:pPr algn="ctr"/>
            <a:endParaRPr lang="ru-RU" sz="3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4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13-14</a:t>
            </a:r>
          </a:p>
          <a:p>
            <a:pPr algn="ctr"/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</a:t>
            </a:r>
            <a:endParaRPr lang="en-US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11 419 – 14 177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3252837" y="1171757"/>
            <a:ext cx="1405730" cy="163891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1050" b="1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Майстер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зм</a:t>
            </a:r>
            <a:r>
              <a:rPr lang="uk-UA" sz="1050" b="1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іни</a:t>
            </a:r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uk-UA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- 14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ЗП-28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4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грн.</a:t>
            </a: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412" y="1954876"/>
            <a:ext cx="383318" cy="383318"/>
          </a:xfrm>
          <a:prstGeom prst="rect">
            <a:avLst/>
          </a:prstGeom>
        </p:spPr>
      </p:pic>
      <p:sp>
        <p:nvSpPr>
          <p:cNvPr id="67" name="Прямоугольник 66"/>
          <p:cNvSpPr/>
          <p:nvPr/>
        </p:nvSpPr>
        <p:spPr>
          <a:xfrm>
            <a:off x="4737568" y="1183327"/>
            <a:ext cx="1486939" cy="163891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Старший майстер виробництва</a:t>
            </a:r>
          </a:p>
          <a:p>
            <a:pPr algn="ctr"/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- 15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ЗП-29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6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6348153" y="3001429"/>
            <a:ext cx="1451305" cy="15004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Начальник бюро</a:t>
            </a: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освіти</a:t>
            </a:r>
            <a:endParaRPr lang="uk-UA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15</a:t>
            </a: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15 746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1" name="Рисунок 5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0425" y="1211138"/>
            <a:ext cx="383318" cy="383318"/>
          </a:xfrm>
          <a:prstGeom prst="rect">
            <a:avLst/>
          </a:prstGeom>
        </p:spPr>
      </p:pic>
      <p:sp>
        <p:nvSpPr>
          <p:cNvPr id="69" name="Прямоугольник 68"/>
          <p:cNvSpPr/>
          <p:nvPr/>
        </p:nvSpPr>
        <p:spPr>
          <a:xfrm>
            <a:off x="7884508" y="1165442"/>
            <a:ext cx="1543271" cy="1492716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Керівники вищої ланки:</a:t>
            </a: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Заступник начальника структурного підрозділу.</a:t>
            </a: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структурного підрозділу</a:t>
            </a: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4502" y="1211138"/>
            <a:ext cx="383318" cy="383318"/>
          </a:xfrm>
          <a:prstGeom prst="rect">
            <a:avLst/>
          </a:prstGeom>
        </p:spPr>
      </p:pic>
      <p:sp>
        <p:nvSpPr>
          <p:cNvPr id="71" name="Прямоугольник 70"/>
          <p:cNvSpPr/>
          <p:nvPr/>
        </p:nvSpPr>
        <p:spPr>
          <a:xfrm>
            <a:off x="7901133" y="3009451"/>
            <a:ext cx="1543271" cy="150041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Керівники вищої ланки:</a:t>
            </a: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технічного відділу технічного управління.</a:t>
            </a: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технічного управління</a:t>
            </a:r>
          </a:p>
          <a:p>
            <a:pPr algn="ctr">
              <a:spcBef>
                <a:spcPct val="0"/>
              </a:spcBef>
            </a:pP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 flipV="1">
            <a:off x="3252837" y="2321485"/>
            <a:ext cx="1382992" cy="376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6306602" y="2320925"/>
            <a:ext cx="1489559" cy="56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V="1">
            <a:off x="4780872" y="2321485"/>
            <a:ext cx="1402186" cy="4514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V="1">
            <a:off x="6339842" y="4111247"/>
            <a:ext cx="1371019" cy="5538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>
            <a:off x="4806788" y="4106394"/>
            <a:ext cx="1376270" cy="2535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V="1">
            <a:off x="3306167" y="4094412"/>
            <a:ext cx="1391739" cy="9904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Рисунок 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655" y="3091973"/>
            <a:ext cx="383318" cy="383318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614" y="3067034"/>
            <a:ext cx="383318" cy="383318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197" y="3083660"/>
            <a:ext cx="383318" cy="383318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058" y="3088179"/>
            <a:ext cx="383318" cy="383318"/>
          </a:xfrm>
          <a:prstGeom prst="rect">
            <a:avLst/>
          </a:prstGeom>
        </p:spPr>
      </p:pic>
      <p:sp>
        <p:nvSpPr>
          <p:cNvPr id="46" name="Прямоугольник 45"/>
          <p:cNvSpPr/>
          <p:nvPr/>
        </p:nvSpPr>
        <p:spPr>
          <a:xfrm>
            <a:off x="988292" y="1850966"/>
            <a:ext cx="1630217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uk-UA" sz="1000" b="1" dirty="0" smtClean="0">
                <a:solidFill>
                  <a:srgbClr val="871A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Професійна кар‘єра </a:t>
            </a:r>
            <a:endParaRPr lang="ru-RU" sz="1000" b="1" dirty="0">
              <a:solidFill>
                <a:srgbClr val="871A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579389" y="895986"/>
            <a:ext cx="3500582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</a:pPr>
            <a:r>
              <a:rPr lang="uk-UA" sz="1000" b="1" dirty="0" smtClean="0">
                <a:solidFill>
                  <a:srgbClr val="167F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Управлінська кар‘єра </a:t>
            </a:r>
            <a:endParaRPr lang="ru-RU" sz="1000" b="1" dirty="0">
              <a:solidFill>
                <a:srgbClr val="167F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377412" y="2800008"/>
            <a:ext cx="3966094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uk-UA" sz="1000" b="1" dirty="0" smtClean="0">
                <a:solidFill>
                  <a:srgbClr val="0268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Експертно-технологічна кар'єра </a:t>
            </a:r>
            <a:r>
              <a:rPr lang="ru-RU" sz="1000" b="1" dirty="0" smtClean="0">
                <a:solidFill>
                  <a:srgbClr val="0268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000" b="1" dirty="0">
              <a:solidFill>
                <a:srgbClr val="0268B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" y="24356"/>
            <a:ext cx="9905999" cy="690539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194685" y="179446"/>
            <a:ext cx="7172469" cy="47938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uk-UA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Кар'єрний маршрут професії «Агломератник»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8219209" y="60590"/>
            <a:ext cx="17539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ПАТ </a:t>
            </a:r>
            <a:r>
              <a:rPr lang="uk-U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«ДМК</a:t>
            </a:r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348" y="1219420"/>
            <a:ext cx="383318" cy="383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85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70" t="58524" r="5188" b="5750"/>
          <a:stretch/>
        </p:blipFill>
        <p:spPr>
          <a:xfrm>
            <a:off x="-457200" y="4701159"/>
            <a:ext cx="10349555" cy="2043255"/>
          </a:xfrm>
          <a:prstGeom prst="rect">
            <a:avLst/>
          </a:prstGeom>
          <a:effectLst>
            <a:glow rad="25400">
              <a:schemeClr val="accent1">
                <a:alpha val="40000"/>
              </a:schemeClr>
            </a:glow>
          </a:effectLst>
        </p:spPr>
      </p:pic>
      <p:sp>
        <p:nvSpPr>
          <p:cNvPr id="45" name="TextBox 44"/>
          <p:cNvSpPr txBox="1"/>
          <p:nvPr/>
        </p:nvSpPr>
        <p:spPr>
          <a:xfrm>
            <a:off x="6013164" y="60590"/>
            <a:ext cx="39599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Ключова професія ПАТ «ДМК</a:t>
            </a:r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-25458" y="4988314"/>
            <a:ext cx="131393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Заробітна плата вказана станом на 05.20</a:t>
            </a:r>
            <a:r>
              <a:rPr lang="en-US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uk-UA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р.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215271" y="2078472"/>
            <a:ext cx="1447506" cy="2031325"/>
          </a:xfrm>
          <a:prstGeom prst="rect">
            <a:avLst/>
          </a:prstGeom>
          <a:solidFill>
            <a:srgbClr val="D7C7DF"/>
          </a:solidFill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Машиніст конвеєра </a:t>
            </a:r>
          </a:p>
          <a:p>
            <a:pPr algn="ctr"/>
            <a:r>
              <a:rPr lang="ru-RU" sz="10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3 розряду</a:t>
            </a:r>
          </a:p>
          <a:p>
            <a:pPr algn="ctr">
              <a:spcBef>
                <a:spcPct val="0"/>
              </a:spcBef>
            </a:pPr>
            <a:r>
              <a:rPr lang="uk-UA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Навчання </a:t>
            </a:r>
            <a:r>
              <a:rPr lang="uk-UA" sz="1050" dirty="0">
                <a:latin typeface="Arial" panose="020B0604020202020204" pitchFamily="34" charset="0"/>
                <a:cs typeface="Arial" panose="020B0604020202020204" pitchFamily="34" charset="0"/>
              </a:rPr>
              <a:t>за</a:t>
            </a:r>
          </a:p>
          <a:p>
            <a:pPr algn="ctr">
              <a:spcBef>
                <a:spcPct val="0"/>
              </a:spcBef>
            </a:pPr>
            <a:r>
              <a:rPr lang="uk-UA" sz="1050" dirty="0">
                <a:latin typeface="Arial" panose="020B0604020202020204" pitchFamily="34" charset="0"/>
                <a:cs typeface="Arial" panose="020B0604020202020204" pitchFamily="34" charset="0"/>
              </a:rPr>
              <a:t> професією 4 міс</a:t>
            </a:r>
            <a:r>
              <a:rPr lang="uk-UA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не менше 1 </a:t>
            </a: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року</a:t>
            </a:r>
            <a:endParaRPr lang="uk-UA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Навчання за другою професією </a:t>
            </a:r>
            <a:r>
              <a:rPr lang="uk-UA" sz="105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дозувальник 2 міс</a:t>
            </a:r>
            <a:endParaRPr lang="ru-RU" sz="950" b="1" dirty="0" smtClean="0">
              <a:solidFill>
                <a:srgbClr val="FF0000"/>
              </a:solidFill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400" b="1" i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9</a:t>
            </a:r>
          </a:p>
          <a:p>
            <a:pPr algn="ctr">
              <a:spcBef>
                <a:spcPct val="0"/>
              </a:spcBef>
            </a:pP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- 12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3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грн. </a:t>
            </a: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246650" y="3503506"/>
            <a:ext cx="1402364" cy="3006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ик 58"/>
          <p:cNvSpPr/>
          <p:nvPr/>
        </p:nvSpPr>
        <p:spPr>
          <a:xfrm>
            <a:off x="1796005" y="2093389"/>
            <a:ext cx="1380513" cy="2008242"/>
          </a:xfrm>
          <a:prstGeom prst="rect">
            <a:avLst/>
          </a:prstGeom>
          <a:solidFill>
            <a:srgbClr val="D7C7DF"/>
          </a:solidFill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Машиніст </a:t>
            </a:r>
            <a:r>
              <a:rPr lang="ru-RU" sz="10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конвеєра</a:t>
            </a:r>
            <a:endParaRPr lang="ru-RU" sz="10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0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4 розряду</a:t>
            </a:r>
          </a:p>
          <a:p>
            <a:pPr algn="ctr">
              <a:spcBef>
                <a:spcPct val="0"/>
              </a:spcBef>
            </a:pPr>
            <a:endParaRPr lang="uk-UA" sz="9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9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Навчання за професією 1 міс.</a:t>
            </a:r>
          </a:p>
          <a:p>
            <a:pPr algn="ctr">
              <a:spcBef>
                <a:spcPct val="0"/>
              </a:spcBef>
            </a:pPr>
            <a:r>
              <a:rPr lang="uk-UA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роботи </a:t>
            </a:r>
          </a:p>
          <a:p>
            <a:pPr algn="ctr">
              <a:spcBef>
                <a:spcPct val="0"/>
              </a:spcBef>
            </a:pPr>
            <a:r>
              <a:rPr lang="uk-UA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не менше 1 року</a:t>
            </a:r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7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10</a:t>
            </a:r>
            <a:endParaRPr lang="ru-RU" sz="1050" b="1" i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– 13 800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грн.</a:t>
            </a: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1783522" y="3498092"/>
            <a:ext cx="1377013" cy="3486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Рисунок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976" y="2371637"/>
            <a:ext cx="393536" cy="393536"/>
          </a:xfrm>
          <a:prstGeom prst="rect">
            <a:avLst/>
          </a:prstGeom>
        </p:spPr>
      </p:pic>
      <p:sp>
        <p:nvSpPr>
          <p:cNvPr id="61" name="Стрелка вверх 60"/>
          <p:cNvSpPr/>
          <p:nvPr/>
        </p:nvSpPr>
        <p:spPr>
          <a:xfrm>
            <a:off x="255934" y="4569220"/>
            <a:ext cx="217247" cy="375194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3299596" y="2966100"/>
            <a:ext cx="1405730" cy="15004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</a:t>
            </a: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uk-UA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</a:t>
            </a:r>
            <a:r>
              <a:rPr lang="en-US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2</a:t>
            </a:r>
            <a:endParaRPr lang="ru-RU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11 345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4734887" y="1121500"/>
            <a:ext cx="1501160" cy="163891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Старший майстер виробництва</a:t>
            </a:r>
          </a:p>
          <a:p>
            <a:pPr algn="ctr"/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рік.</a:t>
            </a:r>
          </a:p>
          <a:p>
            <a:pPr algn="ctr">
              <a:spcBef>
                <a:spcPct val="0"/>
              </a:spcBef>
            </a:pPr>
            <a:r>
              <a:rPr lang="ru-RU" sz="1000" dirty="0" err="1">
                <a:latin typeface="Arial" panose="020B0604020202020204" pitchFamily="34" charset="0"/>
                <a:cs typeface="Arial" panose="020B0604020202020204" pitchFamily="34" charset="0"/>
              </a:rPr>
              <a:t>Наявність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spcBef>
                <a:spcPct val="0"/>
              </a:spcBef>
            </a:pPr>
            <a:r>
              <a:rPr lang="ru-RU" sz="1000" dirty="0" err="1">
                <a:latin typeface="Arial" panose="020B0604020202020204" pitchFamily="34" charset="0"/>
                <a:cs typeface="Arial" panose="020B0604020202020204" pitchFamily="34" charset="0"/>
              </a:rPr>
              <a:t>вищої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latin typeface="Arial" panose="020B0604020202020204" pitchFamily="34" charset="0"/>
                <a:cs typeface="Arial" panose="020B0604020202020204" pitchFamily="34" charset="0"/>
              </a:rPr>
              <a:t>освіти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- 15</a:t>
            </a:r>
          </a:p>
          <a:p>
            <a:pPr algn="ctr"/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ЗП-29</a:t>
            </a:r>
            <a:r>
              <a:rPr lang="en-US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6</a:t>
            </a:r>
            <a:r>
              <a:rPr lang="en-US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грн.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4780872" y="2957787"/>
            <a:ext cx="1522931" cy="16389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 2 кат.</a:t>
            </a:r>
          </a:p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 1 </a:t>
            </a:r>
            <a:r>
              <a:rPr lang="uk-UA" sz="8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кат.</a:t>
            </a:r>
          </a:p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Провідний інженер-технолог</a:t>
            </a:r>
          </a:p>
          <a:p>
            <a:pPr algn="ctr"/>
            <a:endParaRPr lang="ru-RU" sz="3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4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13-14</a:t>
            </a:r>
          </a:p>
          <a:p>
            <a:pPr algn="ctr"/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</a:t>
            </a:r>
            <a:endParaRPr lang="en-US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11 419 – 14 177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3252837" y="1119802"/>
            <a:ext cx="1405730" cy="163891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1050" b="1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Майстер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зм</a:t>
            </a:r>
            <a:r>
              <a:rPr lang="uk-UA" sz="1050" b="1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іни</a:t>
            </a:r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uk-UA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- 14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ЗП-28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4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грн.</a:t>
            </a: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783" y="1149628"/>
            <a:ext cx="383318" cy="383318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412" y="1902921"/>
            <a:ext cx="383318" cy="383318"/>
          </a:xfrm>
          <a:prstGeom prst="rect">
            <a:avLst/>
          </a:prstGeom>
        </p:spPr>
      </p:pic>
      <p:sp>
        <p:nvSpPr>
          <p:cNvPr id="67" name="Прямоугольник 66"/>
          <p:cNvSpPr/>
          <p:nvPr/>
        </p:nvSpPr>
        <p:spPr>
          <a:xfrm>
            <a:off x="6306601" y="1131372"/>
            <a:ext cx="1486939" cy="163891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Старший змінний майстер виробництва</a:t>
            </a: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рік.</a:t>
            </a:r>
          </a:p>
          <a:p>
            <a:pPr algn="ctr">
              <a:spcBef>
                <a:spcPct val="0"/>
              </a:spcBef>
            </a:pPr>
            <a:r>
              <a:rPr lang="ru-RU" sz="1000" dirty="0" err="1">
                <a:latin typeface="Arial" panose="020B0604020202020204" pitchFamily="34" charset="0"/>
                <a:cs typeface="Arial" panose="020B0604020202020204" pitchFamily="34" charset="0"/>
              </a:rPr>
              <a:t>Наявність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spcBef>
                <a:spcPct val="0"/>
              </a:spcBef>
            </a:pPr>
            <a:r>
              <a:rPr lang="ru-RU" sz="1000" dirty="0" err="1">
                <a:latin typeface="Arial" panose="020B0604020202020204" pitchFamily="34" charset="0"/>
                <a:cs typeface="Arial" panose="020B0604020202020204" pitchFamily="34" charset="0"/>
              </a:rPr>
              <a:t>вищої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latin typeface="Arial" panose="020B0604020202020204" pitchFamily="34" charset="0"/>
                <a:cs typeface="Arial" panose="020B0604020202020204" pitchFamily="34" charset="0"/>
              </a:rPr>
              <a:t>освіти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- 15</a:t>
            </a:r>
          </a:p>
          <a:p>
            <a:pPr algn="ctr"/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ЗП-34</a:t>
            </a:r>
            <a:r>
              <a:rPr lang="en-US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</a:t>
            </a:r>
            <a:r>
              <a:rPr lang="en-US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грн.</a:t>
            </a:r>
          </a:p>
        </p:txBody>
      </p:sp>
      <p:sp>
        <p:nvSpPr>
          <p:cNvPr id="68" name="Прямоугольник 67"/>
          <p:cNvSpPr/>
          <p:nvPr/>
        </p:nvSpPr>
        <p:spPr>
          <a:xfrm>
            <a:off x="6348153" y="2949474"/>
            <a:ext cx="1451305" cy="15004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Начальник бюро</a:t>
            </a: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освіти</a:t>
            </a:r>
            <a:endParaRPr lang="uk-UA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15</a:t>
            </a: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15 746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1" name="Рисунок 5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0425" y="1159183"/>
            <a:ext cx="383318" cy="383318"/>
          </a:xfrm>
          <a:prstGeom prst="rect">
            <a:avLst/>
          </a:prstGeom>
        </p:spPr>
      </p:pic>
      <p:sp>
        <p:nvSpPr>
          <p:cNvPr id="69" name="Прямоугольник 68"/>
          <p:cNvSpPr/>
          <p:nvPr/>
        </p:nvSpPr>
        <p:spPr>
          <a:xfrm>
            <a:off x="7884508" y="1113487"/>
            <a:ext cx="1543271" cy="1492716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Керівники вищої ланки:</a:t>
            </a: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Заступник начальника структурного підрозділу.</a:t>
            </a: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структурного підрозділу</a:t>
            </a: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4502" y="1159183"/>
            <a:ext cx="383318" cy="383318"/>
          </a:xfrm>
          <a:prstGeom prst="rect">
            <a:avLst/>
          </a:prstGeom>
        </p:spPr>
      </p:pic>
      <p:sp>
        <p:nvSpPr>
          <p:cNvPr id="71" name="Прямоугольник 70"/>
          <p:cNvSpPr/>
          <p:nvPr/>
        </p:nvSpPr>
        <p:spPr>
          <a:xfrm>
            <a:off x="7901133" y="2957496"/>
            <a:ext cx="1543271" cy="150041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Керівники вищої ланки:</a:t>
            </a: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технічного відділу технічного управління.</a:t>
            </a: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технічного управління</a:t>
            </a:r>
          </a:p>
          <a:p>
            <a:pPr algn="ctr">
              <a:spcBef>
                <a:spcPct val="0"/>
              </a:spcBef>
            </a:pP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 flipV="1">
            <a:off x="3252837" y="2269530"/>
            <a:ext cx="1382992" cy="376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6306602" y="2268970"/>
            <a:ext cx="1373086" cy="9073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V="1">
            <a:off x="4780872" y="2269530"/>
            <a:ext cx="1402186" cy="4514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V="1">
            <a:off x="6339842" y="4059292"/>
            <a:ext cx="1371019" cy="5538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>
            <a:off x="4806788" y="4054439"/>
            <a:ext cx="1376270" cy="2535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V="1">
            <a:off x="3306167" y="4042457"/>
            <a:ext cx="1391739" cy="9904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Рисунок 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655" y="3040018"/>
            <a:ext cx="383318" cy="383318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614" y="3015079"/>
            <a:ext cx="383318" cy="383318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197" y="3031705"/>
            <a:ext cx="383318" cy="383318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058" y="3036224"/>
            <a:ext cx="383318" cy="383318"/>
          </a:xfrm>
          <a:prstGeom prst="rect">
            <a:avLst/>
          </a:prstGeom>
        </p:spPr>
      </p:pic>
      <p:sp>
        <p:nvSpPr>
          <p:cNvPr id="46" name="Прямоугольник 45"/>
          <p:cNvSpPr/>
          <p:nvPr/>
        </p:nvSpPr>
        <p:spPr>
          <a:xfrm>
            <a:off x="988292" y="1799011"/>
            <a:ext cx="1630217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uk-UA" sz="1000" b="1" dirty="0" smtClean="0">
                <a:solidFill>
                  <a:srgbClr val="871A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Професійна кар‘єра </a:t>
            </a:r>
            <a:endParaRPr lang="ru-RU" sz="1000" b="1" dirty="0">
              <a:solidFill>
                <a:srgbClr val="871A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579389" y="844031"/>
            <a:ext cx="3500582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</a:pPr>
            <a:r>
              <a:rPr lang="uk-UA" sz="1000" b="1" dirty="0" smtClean="0">
                <a:solidFill>
                  <a:srgbClr val="167F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Управлінська кар‘єра </a:t>
            </a:r>
            <a:endParaRPr lang="ru-RU" sz="1000" b="1" dirty="0">
              <a:solidFill>
                <a:srgbClr val="167F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377412" y="2748053"/>
            <a:ext cx="3966094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uk-UA" sz="1000" b="1" dirty="0" smtClean="0">
                <a:solidFill>
                  <a:srgbClr val="0268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Експертно-технологічна кар'єра </a:t>
            </a:r>
            <a:r>
              <a:rPr lang="ru-RU" sz="1000" b="1" dirty="0" smtClean="0">
                <a:solidFill>
                  <a:srgbClr val="0268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000" b="1" dirty="0">
              <a:solidFill>
                <a:srgbClr val="0268B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94685" y="179446"/>
            <a:ext cx="4872125" cy="47938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uk-UA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Машиніст конвеєра АЦ № 2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" y="24356"/>
            <a:ext cx="9905999" cy="690539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TextBox 49"/>
          <p:cNvSpPr txBox="1"/>
          <p:nvPr/>
        </p:nvSpPr>
        <p:spPr>
          <a:xfrm>
            <a:off x="8219209" y="60590"/>
            <a:ext cx="17539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ПАТ </a:t>
            </a:r>
            <a:r>
              <a:rPr lang="uk-U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«ДМК</a:t>
            </a:r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194685" y="127491"/>
            <a:ext cx="7706448" cy="47938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uk-UA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Кар'єрний маршрут професії «Машиніст конвеєра Агломераційного цеху № 2»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7502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70" t="58524" r="5188" b="5750"/>
          <a:stretch/>
        </p:blipFill>
        <p:spPr>
          <a:xfrm>
            <a:off x="-457200" y="4701159"/>
            <a:ext cx="10349555" cy="2043255"/>
          </a:xfrm>
          <a:prstGeom prst="rect">
            <a:avLst/>
          </a:prstGeom>
          <a:effectLst>
            <a:glow rad="25400">
              <a:schemeClr val="accent1">
                <a:alpha val="40000"/>
              </a:schemeClr>
            </a:glow>
          </a:effectLst>
        </p:spPr>
      </p:pic>
      <p:sp>
        <p:nvSpPr>
          <p:cNvPr id="35" name="Прямоугольник 34"/>
          <p:cNvSpPr/>
          <p:nvPr/>
        </p:nvSpPr>
        <p:spPr>
          <a:xfrm>
            <a:off x="0" y="713407"/>
            <a:ext cx="9892355" cy="388581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TextBox 44"/>
          <p:cNvSpPr txBox="1"/>
          <p:nvPr/>
        </p:nvSpPr>
        <p:spPr>
          <a:xfrm>
            <a:off x="6013164" y="60590"/>
            <a:ext cx="39599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Ключова професія ПАТ «ДМК</a:t>
            </a:r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-25458" y="4988314"/>
            <a:ext cx="131393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Заробітна плата вказана станом на 05.20</a:t>
            </a:r>
            <a:r>
              <a:rPr lang="en-US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uk-UA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р.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215271" y="2140818"/>
            <a:ext cx="1447506" cy="2423740"/>
          </a:xfrm>
          <a:prstGeom prst="rect">
            <a:avLst/>
          </a:prstGeom>
          <a:solidFill>
            <a:srgbClr val="D7C7DF"/>
          </a:solidFill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Горновий доменної </a:t>
            </a:r>
            <a:r>
              <a:rPr lang="ru-RU" sz="10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печі  </a:t>
            </a:r>
            <a:r>
              <a:rPr lang="ru-RU" sz="10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5 розряду</a:t>
            </a:r>
          </a:p>
          <a:p>
            <a:pPr algn="ctr">
              <a:spcBef>
                <a:spcPct val="0"/>
              </a:spcBef>
            </a:pPr>
            <a:endParaRPr lang="uk-UA" sz="105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105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50" dirty="0">
                <a:latin typeface="Arial" panose="020B0604020202020204" pitchFamily="34" charset="0"/>
                <a:cs typeface="Arial" panose="020B0604020202020204" pitchFamily="34" charset="0"/>
              </a:rPr>
              <a:t>Навчання за професією 6 </a:t>
            </a:r>
            <a:r>
              <a:rPr lang="uk-UA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міс</a:t>
            </a: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</a:t>
            </a: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не менше 1 року</a:t>
            </a:r>
            <a:endParaRPr lang="uk-UA" sz="10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8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400" b="1" i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10</a:t>
            </a: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- 16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грн. </a:t>
            </a: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8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246650" y="3950319"/>
            <a:ext cx="1402364" cy="3006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ик 58"/>
          <p:cNvSpPr/>
          <p:nvPr/>
        </p:nvSpPr>
        <p:spPr>
          <a:xfrm>
            <a:off x="1796005" y="2155735"/>
            <a:ext cx="1380513" cy="2392963"/>
          </a:xfrm>
          <a:prstGeom prst="rect">
            <a:avLst/>
          </a:prstGeom>
          <a:solidFill>
            <a:srgbClr val="D7C7DF"/>
          </a:solidFill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Горновий доменної печі</a:t>
            </a:r>
          </a:p>
          <a:p>
            <a:pPr algn="ctr"/>
            <a:r>
              <a:rPr lang="ru-RU" sz="10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6 - 7 розряду</a:t>
            </a:r>
          </a:p>
          <a:p>
            <a:pPr algn="ctr">
              <a:spcBef>
                <a:spcPct val="0"/>
              </a:spcBef>
            </a:pPr>
            <a:endParaRPr lang="uk-UA" sz="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Навчання за професією 1 міс.</a:t>
            </a: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не менше 1 року</a:t>
            </a:r>
          </a:p>
          <a:p>
            <a:pPr algn="ctr">
              <a:spcBef>
                <a:spcPct val="0"/>
              </a:spcBef>
            </a:pPr>
            <a:r>
              <a:rPr lang="uk-UA" sz="10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Навчання за другою професією </a:t>
            </a:r>
            <a:r>
              <a:rPr lang="uk-UA" sz="10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k-UA" sz="1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uk-UA" sz="1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газівник доменної печі 3 міс</a:t>
            </a:r>
            <a:endParaRPr lang="uk-UA" sz="700" b="1" dirty="0" smtClean="0">
              <a:solidFill>
                <a:srgbClr val="FF0000"/>
              </a:solidFill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11-12</a:t>
            </a:r>
            <a:endParaRPr lang="ru-RU" sz="1050" b="1" i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ru-RU" sz="4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– 18700 – 27500 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1783522" y="3934514"/>
            <a:ext cx="1377013" cy="3486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Рисунок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976" y="2433983"/>
            <a:ext cx="393536" cy="393536"/>
          </a:xfrm>
          <a:prstGeom prst="rect">
            <a:avLst/>
          </a:prstGeom>
        </p:spPr>
      </p:pic>
      <p:sp>
        <p:nvSpPr>
          <p:cNvPr id="61" name="Стрелка вверх 60"/>
          <p:cNvSpPr/>
          <p:nvPr/>
        </p:nvSpPr>
        <p:spPr>
          <a:xfrm>
            <a:off x="255934" y="4610784"/>
            <a:ext cx="217247" cy="375194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3299596" y="3028446"/>
            <a:ext cx="1405730" cy="15004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</a:t>
            </a: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uk-UA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</a:t>
            </a:r>
            <a:r>
              <a:rPr lang="en-US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2</a:t>
            </a:r>
            <a:endParaRPr lang="ru-RU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11 345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6308847" y="1203433"/>
            <a:ext cx="1501160" cy="163891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Старший змінний майстер виробництва</a:t>
            </a: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- 15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ЗП-38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5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грн.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4780872" y="3020133"/>
            <a:ext cx="1522931" cy="16389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 2 кат.</a:t>
            </a:r>
          </a:p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 1 </a:t>
            </a:r>
            <a:r>
              <a:rPr lang="uk-UA" sz="8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кат.</a:t>
            </a:r>
          </a:p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Провідний інженер-технолог</a:t>
            </a:r>
          </a:p>
          <a:p>
            <a:pPr algn="ctr"/>
            <a:endParaRPr lang="ru-RU" sz="3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4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13-14</a:t>
            </a:r>
          </a:p>
          <a:p>
            <a:pPr algn="ctr"/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</a:t>
            </a:r>
            <a:endParaRPr lang="en-US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11 419 – 14 177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3252837" y="1182148"/>
            <a:ext cx="1405730" cy="163891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1050" b="1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Майстер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зм</a:t>
            </a:r>
            <a:r>
              <a:rPr lang="uk-UA" sz="1050" b="1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іни</a:t>
            </a:r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uk-UA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- 14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ЗП- 32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2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грн.</a:t>
            </a: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412" y="1965267"/>
            <a:ext cx="383318" cy="383318"/>
          </a:xfrm>
          <a:prstGeom prst="rect">
            <a:avLst/>
          </a:prstGeom>
        </p:spPr>
      </p:pic>
      <p:sp>
        <p:nvSpPr>
          <p:cNvPr id="67" name="Прямоугольник 66"/>
          <p:cNvSpPr/>
          <p:nvPr/>
        </p:nvSpPr>
        <p:spPr>
          <a:xfrm>
            <a:off x="4749793" y="1203433"/>
            <a:ext cx="1486939" cy="163891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Старший майстер виробництва</a:t>
            </a:r>
          </a:p>
          <a:p>
            <a:pPr algn="ctr"/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- 15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ЗП-30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6348153" y="3011820"/>
            <a:ext cx="1451305" cy="15004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Начальник бюро</a:t>
            </a: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освіти</a:t>
            </a:r>
            <a:endParaRPr lang="uk-UA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15</a:t>
            </a: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15 746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1" name="Рисунок 5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0425" y="1221529"/>
            <a:ext cx="383318" cy="383318"/>
          </a:xfrm>
          <a:prstGeom prst="rect">
            <a:avLst/>
          </a:prstGeom>
        </p:spPr>
      </p:pic>
      <p:sp>
        <p:nvSpPr>
          <p:cNvPr id="69" name="Прямоугольник 68"/>
          <p:cNvSpPr/>
          <p:nvPr/>
        </p:nvSpPr>
        <p:spPr>
          <a:xfrm>
            <a:off x="7884508" y="1175833"/>
            <a:ext cx="1543271" cy="1492716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Керівники вищої ланки:</a:t>
            </a: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Заступник начальника структурного підрозділу.</a:t>
            </a: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структурного підрозділу</a:t>
            </a: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4502" y="1221529"/>
            <a:ext cx="383318" cy="383318"/>
          </a:xfrm>
          <a:prstGeom prst="rect">
            <a:avLst/>
          </a:prstGeom>
        </p:spPr>
      </p:pic>
      <p:sp>
        <p:nvSpPr>
          <p:cNvPr id="71" name="Прямоугольник 70"/>
          <p:cNvSpPr/>
          <p:nvPr/>
        </p:nvSpPr>
        <p:spPr>
          <a:xfrm>
            <a:off x="7901133" y="3019842"/>
            <a:ext cx="1543271" cy="150041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Керівники вищої ланки:</a:t>
            </a: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технічного відділу технічного управління.</a:t>
            </a: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технічного управління</a:t>
            </a:r>
          </a:p>
          <a:p>
            <a:pPr algn="ctr">
              <a:spcBef>
                <a:spcPct val="0"/>
              </a:spcBef>
            </a:pP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 flipV="1">
            <a:off x="3252837" y="2331876"/>
            <a:ext cx="1382992" cy="376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6347792" y="2331316"/>
            <a:ext cx="1373086" cy="9073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V="1">
            <a:off x="4780872" y="2331876"/>
            <a:ext cx="1402186" cy="4514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V="1">
            <a:off x="6339842" y="4121638"/>
            <a:ext cx="1371019" cy="5538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>
            <a:off x="4806788" y="4116785"/>
            <a:ext cx="1376270" cy="2535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V="1">
            <a:off x="3306167" y="4104803"/>
            <a:ext cx="1391739" cy="9904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Рисунок 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655" y="3102364"/>
            <a:ext cx="383318" cy="383318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614" y="3077425"/>
            <a:ext cx="383318" cy="383318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197" y="3094051"/>
            <a:ext cx="383318" cy="383318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058" y="3098570"/>
            <a:ext cx="383318" cy="383318"/>
          </a:xfrm>
          <a:prstGeom prst="rect">
            <a:avLst/>
          </a:prstGeom>
        </p:spPr>
      </p:pic>
      <p:sp>
        <p:nvSpPr>
          <p:cNvPr id="46" name="Прямоугольник 45"/>
          <p:cNvSpPr/>
          <p:nvPr/>
        </p:nvSpPr>
        <p:spPr>
          <a:xfrm>
            <a:off x="988292" y="1861357"/>
            <a:ext cx="1630217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uk-UA" sz="1000" b="1" dirty="0" smtClean="0">
                <a:solidFill>
                  <a:srgbClr val="871A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Професійна кар‘єра </a:t>
            </a:r>
            <a:endParaRPr lang="ru-RU" sz="1000" b="1" dirty="0">
              <a:solidFill>
                <a:srgbClr val="871A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579389" y="906377"/>
            <a:ext cx="3500582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</a:pPr>
            <a:r>
              <a:rPr lang="uk-UA" sz="1000" b="1" dirty="0" smtClean="0">
                <a:solidFill>
                  <a:srgbClr val="167F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Управлінська кар‘єра </a:t>
            </a:r>
            <a:endParaRPr lang="ru-RU" sz="1000" b="1" dirty="0">
              <a:solidFill>
                <a:srgbClr val="167F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377412" y="2810399"/>
            <a:ext cx="3966094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uk-UA" sz="1000" b="1" dirty="0" smtClean="0">
                <a:solidFill>
                  <a:srgbClr val="0268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Експертно-технологічна кар'єра </a:t>
            </a:r>
            <a:r>
              <a:rPr lang="ru-RU" sz="1000" b="1" dirty="0" smtClean="0">
                <a:solidFill>
                  <a:srgbClr val="0268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000" b="1" dirty="0">
              <a:solidFill>
                <a:srgbClr val="0268B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94686" y="179446"/>
            <a:ext cx="4611130" cy="47938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uk-UA" sz="2800" b="1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Горновий доменної печі</a:t>
            </a:r>
            <a:endParaRPr lang="uk-UA" sz="2800" b="1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" y="24356"/>
            <a:ext cx="9905999" cy="690539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TextBox 49"/>
          <p:cNvSpPr txBox="1"/>
          <p:nvPr/>
        </p:nvSpPr>
        <p:spPr>
          <a:xfrm>
            <a:off x="8219209" y="60590"/>
            <a:ext cx="17539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ПАТ </a:t>
            </a:r>
            <a:r>
              <a:rPr lang="uk-U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«ДМК</a:t>
            </a:r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194685" y="117100"/>
            <a:ext cx="7598855" cy="47938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uk-UA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Кар'єрний маршрут професії</a:t>
            </a:r>
          </a:p>
          <a:p>
            <a:pPr>
              <a:spcBef>
                <a:spcPct val="0"/>
              </a:spcBef>
            </a:pPr>
            <a:r>
              <a:rPr lang="uk-UA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«Горновий доменної печі»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5" name="Рисунок 5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674" y="1227153"/>
            <a:ext cx="383318" cy="383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880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70" t="58524" r="5188" b="5750"/>
          <a:stretch/>
        </p:blipFill>
        <p:spPr>
          <a:xfrm>
            <a:off x="-457200" y="4701159"/>
            <a:ext cx="10349555" cy="2043255"/>
          </a:xfrm>
          <a:prstGeom prst="rect">
            <a:avLst/>
          </a:prstGeom>
          <a:effectLst>
            <a:glow rad="25400">
              <a:schemeClr val="accent1">
                <a:alpha val="40000"/>
              </a:schemeClr>
            </a:glow>
          </a:effectLst>
        </p:spPr>
      </p:pic>
      <p:sp>
        <p:nvSpPr>
          <p:cNvPr id="45" name="TextBox 44"/>
          <p:cNvSpPr txBox="1"/>
          <p:nvPr/>
        </p:nvSpPr>
        <p:spPr>
          <a:xfrm>
            <a:off x="6013164" y="60590"/>
            <a:ext cx="39599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Ключова професія ПАТ «ДМК</a:t>
            </a:r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-25458" y="4988314"/>
            <a:ext cx="131393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Заробітна плата вказана станом на 05.20</a:t>
            </a:r>
            <a:r>
              <a:rPr lang="en-US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uk-UA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р.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93442" y="2160218"/>
            <a:ext cx="1282579" cy="2446824"/>
          </a:xfrm>
          <a:prstGeom prst="rect">
            <a:avLst/>
          </a:prstGeom>
          <a:solidFill>
            <a:srgbClr val="D7C7DF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Підручний сталевара конвертера</a:t>
            </a:r>
            <a:endParaRPr lang="ru-RU" sz="10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0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5 розряду</a:t>
            </a:r>
            <a:endParaRPr lang="uk-UA" sz="1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Навчання за</a:t>
            </a: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 професією 6 міс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не менше 1 </a:t>
            </a: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року</a:t>
            </a:r>
            <a:endParaRPr lang="uk-UA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9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Навчання за другою професією </a:t>
            </a:r>
            <a:r>
              <a:rPr lang="uk-UA" sz="9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машиніст дистрибутора </a:t>
            </a:r>
            <a:r>
              <a:rPr lang="uk-UA" sz="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5 міс.</a:t>
            </a:r>
            <a:endParaRPr lang="uk-UA" sz="900" b="1" i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800" b="1" i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50" b="1" i="1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– 8</a:t>
            </a: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– 17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грн. </a:t>
            </a: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116013" y="4098560"/>
            <a:ext cx="1260008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ик 58"/>
          <p:cNvSpPr/>
          <p:nvPr/>
        </p:nvSpPr>
        <p:spPr>
          <a:xfrm>
            <a:off x="1455428" y="2154088"/>
            <a:ext cx="1179930" cy="2462213"/>
          </a:xfrm>
          <a:prstGeom prst="rect">
            <a:avLst/>
          </a:prstGeom>
          <a:solidFill>
            <a:srgbClr val="D7C7DF"/>
          </a:solidFill>
        </p:spPr>
        <p:txBody>
          <a:bodyPr wrap="square">
            <a:spAutoFit/>
          </a:bodyPr>
          <a:lstStyle/>
          <a:p>
            <a:pPr algn="ctr"/>
            <a:r>
              <a:rPr lang="ru-RU" sz="1000" b="1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Підручний</a:t>
            </a:r>
            <a:r>
              <a:rPr lang="ru-RU" sz="10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10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сталевара</a:t>
            </a:r>
          </a:p>
          <a:p>
            <a:pPr algn="ctr"/>
            <a:r>
              <a:rPr lang="ru-RU" sz="10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конвертера</a:t>
            </a:r>
          </a:p>
          <a:p>
            <a:pPr algn="ctr"/>
            <a:r>
              <a:rPr lang="ru-RU" sz="10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6 - 7 </a:t>
            </a:r>
            <a:r>
              <a:rPr lang="ru-RU" sz="10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розряду</a:t>
            </a:r>
          </a:p>
          <a:p>
            <a:pPr algn="ctr">
              <a:spcBef>
                <a:spcPct val="0"/>
              </a:spcBef>
            </a:pPr>
            <a:endParaRPr lang="uk-UA" sz="9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50" dirty="0">
                <a:latin typeface="Arial" panose="020B0604020202020204" pitchFamily="34" charset="0"/>
                <a:cs typeface="Arial" panose="020B0604020202020204" pitchFamily="34" charset="0"/>
              </a:rPr>
              <a:t>Навчання за </a:t>
            </a:r>
          </a:p>
          <a:p>
            <a:pPr algn="ctr">
              <a:spcBef>
                <a:spcPct val="0"/>
              </a:spcBef>
            </a:pPr>
            <a:r>
              <a:rPr lang="uk-UA" sz="1050" dirty="0">
                <a:latin typeface="Arial" panose="020B0604020202020204" pitchFamily="34" charset="0"/>
                <a:cs typeface="Arial" panose="020B0604020202020204" pitchFamily="34" charset="0"/>
              </a:rPr>
              <a:t>професією 4 міс.</a:t>
            </a:r>
          </a:p>
          <a:p>
            <a:pPr algn="ctr">
              <a:spcBef>
                <a:spcPct val="0"/>
              </a:spcBef>
            </a:pPr>
            <a:r>
              <a:rPr lang="uk-UA" sz="105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</a:t>
            </a:r>
          </a:p>
          <a:p>
            <a:pPr algn="ctr">
              <a:spcBef>
                <a:spcPct val="0"/>
              </a:spcBef>
            </a:pPr>
            <a:r>
              <a:rPr lang="uk-UA" sz="1050" dirty="0">
                <a:latin typeface="Arial" panose="020B0604020202020204" pitchFamily="34" charset="0"/>
                <a:cs typeface="Arial" panose="020B0604020202020204" pitchFamily="34" charset="0"/>
              </a:rPr>
              <a:t>не менше 1 року</a:t>
            </a:r>
            <a:endParaRPr lang="ru-RU" sz="1050" dirty="0"/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10-11 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- 22 500 – 28 000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1455428" y="4066578"/>
            <a:ext cx="1132431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Рисунок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387" y="2237898"/>
            <a:ext cx="393536" cy="393536"/>
          </a:xfrm>
          <a:prstGeom prst="rect">
            <a:avLst/>
          </a:prstGeom>
        </p:spPr>
      </p:pic>
      <p:sp>
        <p:nvSpPr>
          <p:cNvPr id="61" name="Стрелка вверх 60"/>
          <p:cNvSpPr/>
          <p:nvPr/>
        </p:nvSpPr>
        <p:spPr>
          <a:xfrm>
            <a:off x="255934" y="4631566"/>
            <a:ext cx="217247" cy="375194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3935945" y="2987350"/>
            <a:ext cx="1405730" cy="15004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</a:t>
            </a: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uk-UA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</a:t>
            </a:r>
            <a:r>
              <a:rPr lang="en-US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2</a:t>
            </a:r>
            <a:endParaRPr lang="ru-RU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11 345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5431063" y="1114269"/>
            <a:ext cx="1430067" cy="1492716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Старший майстер </a:t>
            </a:r>
            <a:r>
              <a:rPr lang="uk-UA" sz="10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виробництва</a:t>
            </a: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- 15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ЗП-39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4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5400308" y="3006184"/>
            <a:ext cx="1522931" cy="16389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 2 кат.</a:t>
            </a:r>
          </a:p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 1 </a:t>
            </a:r>
            <a:r>
              <a:rPr lang="uk-UA" sz="8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кат.</a:t>
            </a:r>
          </a:p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Провідний інженер-технолог</a:t>
            </a:r>
          </a:p>
          <a:p>
            <a:pPr algn="ctr"/>
            <a:endParaRPr lang="ru-RU" sz="3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4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13-14</a:t>
            </a:r>
          </a:p>
          <a:p>
            <a:pPr algn="ctr"/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</a:t>
            </a:r>
            <a:endParaRPr lang="en-US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11 419 – 14 177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8" name="Прямоугольник 67"/>
          <p:cNvSpPr/>
          <p:nvPr/>
        </p:nvSpPr>
        <p:spPr>
          <a:xfrm>
            <a:off x="6973827" y="3006184"/>
            <a:ext cx="1451305" cy="15004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Начальник бюро</a:t>
            </a: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освіти</a:t>
            </a:r>
            <a:endParaRPr lang="uk-UA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15</a:t>
            </a: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15 746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9" name="Прямоугольник 68"/>
          <p:cNvSpPr/>
          <p:nvPr/>
        </p:nvSpPr>
        <p:spPr>
          <a:xfrm>
            <a:off x="8482062" y="1105629"/>
            <a:ext cx="1321565" cy="1492716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Керівники вищої ланки:</a:t>
            </a: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Заступник начальника структурного підрозділу.</a:t>
            </a: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структурного підрозділу</a:t>
            </a:r>
            <a:endParaRPr lang="uk-UA" sz="10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8518530" y="2993480"/>
            <a:ext cx="1285098" cy="1492716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Керівники вищої ланки:</a:t>
            </a: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технічного відділу технічного управління.</a:t>
            </a: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технічного управління</a:t>
            </a:r>
          </a:p>
        </p:txBody>
      </p:sp>
      <p:cxnSp>
        <p:nvCxnSpPr>
          <p:cNvPr id="78" name="Прямая соединительная линия 77"/>
          <p:cNvCxnSpPr/>
          <p:nvPr/>
        </p:nvCxnSpPr>
        <p:spPr>
          <a:xfrm flipV="1">
            <a:off x="5423440" y="2198796"/>
            <a:ext cx="1437690" cy="6836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>
            <a:off x="6973827" y="4097878"/>
            <a:ext cx="1451305" cy="2417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flipV="1">
            <a:off x="5400308" y="4100295"/>
            <a:ext cx="1520088" cy="2843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V="1">
            <a:off x="3900117" y="4100295"/>
            <a:ext cx="1391739" cy="9904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Рисунок 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4067" y="3305611"/>
            <a:ext cx="383318" cy="383318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771" y="3297319"/>
            <a:ext cx="383318" cy="383318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339" y="3305611"/>
            <a:ext cx="383318" cy="383318"/>
          </a:xfrm>
          <a:prstGeom prst="rect">
            <a:avLst/>
          </a:prstGeom>
        </p:spPr>
      </p:pic>
      <p:sp>
        <p:nvSpPr>
          <p:cNvPr id="46" name="Прямоугольник 45"/>
          <p:cNvSpPr/>
          <p:nvPr/>
        </p:nvSpPr>
        <p:spPr>
          <a:xfrm>
            <a:off x="1206534" y="1788428"/>
            <a:ext cx="1630217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uk-UA" sz="1000" b="1" dirty="0" smtClean="0">
                <a:solidFill>
                  <a:srgbClr val="871A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Професійна кар‘єра </a:t>
            </a:r>
            <a:endParaRPr lang="ru-RU" sz="1000" b="1" dirty="0">
              <a:solidFill>
                <a:srgbClr val="871A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744411" y="870799"/>
            <a:ext cx="3500582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</a:pPr>
            <a:r>
              <a:rPr lang="uk-UA" sz="1000" b="1" dirty="0" smtClean="0">
                <a:solidFill>
                  <a:srgbClr val="167F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Управлінська кар‘єра </a:t>
            </a:r>
            <a:endParaRPr lang="ru-RU" sz="1000" b="1" dirty="0">
              <a:solidFill>
                <a:srgbClr val="167F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562304" y="2756301"/>
            <a:ext cx="3966094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uk-UA" sz="1000" b="1" dirty="0" smtClean="0">
                <a:solidFill>
                  <a:srgbClr val="0268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Експертно-технологічна кар'єра </a:t>
            </a:r>
            <a:r>
              <a:rPr lang="ru-RU" sz="1000" b="1" dirty="0" smtClean="0">
                <a:solidFill>
                  <a:srgbClr val="0268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000" b="1" dirty="0">
              <a:solidFill>
                <a:srgbClr val="0268B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703013" y="2158363"/>
            <a:ext cx="1161046" cy="2431435"/>
          </a:xfrm>
          <a:prstGeom prst="rect">
            <a:avLst/>
          </a:prstGeom>
          <a:solidFill>
            <a:srgbClr val="D7C7DF"/>
          </a:solidFill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Сталевар</a:t>
            </a:r>
          </a:p>
          <a:p>
            <a:pPr algn="ctr"/>
            <a:r>
              <a:rPr lang="ru-RU" sz="10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конвертера</a:t>
            </a:r>
          </a:p>
          <a:p>
            <a:pPr algn="ctr"/>
            <a:r>
              <a:rPr lang="ru-RU" sz="10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8 розряду</a:t>
            </a:r>
            <a:endParaRPr lang="uk-UA" sz="1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9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9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Навчання за </a:t>
            </a: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професією 3 міс.</a:t>
            </a: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</a:t>
            </a: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не менше 1 року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3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600" b="1" i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12</a:t>
            </a:r>
          </a:p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- 29 900грн.</a:t>
            </a: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026" y="2236955"/>
            <a:ext cx="383318" cy="383318"/>
          </a:xfrm>
          <a:prstGeom prst="rect">
            <a:avLst/>
          </a:prstGeom>
        </p:spPr>
      </p:pic>
      <p:cxnSp>
        <p:nvCxnSpPr>
          <p:cNvPr id="73" name="Прямая соединительная линия 72"/>
          <p:cNvCxnSpPr/>
          <p:nvPr/>
        </p:nvCxnSpPr>
        <p:spPr>
          <a:xfrm>
            <a:off x="2703013" y="4058484"/>
            <a:ext cx="1161046" cy="20682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Рисунок 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843" y="3352164"/>
            <a:ext cx="383318" cy="383318"/>
          </a:xfrm>
          <a:prstGeom prst="rect">
            <a:avLst/>
          </a:prstGeom>
        </p:spPr>
      </p:pic>
      <p:sp>
        <p:nvSpPr>
          <p:cNvPr id="39" name="Прямоугольник 38"/>
          <p:cNvSpPr/>
          <p:nvPr/>
        </p:nvSpPr>
        <p:spPr>
          <a:xfrm>
            <a:off x="6932459" y="1099053"/>
            <a:ext cx="1501160" cy="150810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Старший </a:t>
            </a:r>
            <a:r>
              <a:rPr lang="ru-RU" sz="1000" b="1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змінний</a:t>
            </a:r>
            <a:r>
              <a:rPr lang="ru-RU" sz="10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1000" b="1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майстер</a:t>
            </a:r>
            <a:r>
              <a:rPr lang="ru-RU" sz="10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виробництва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uk-UA" sz="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- 15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ЗП- 44 </a:t>
            </a:r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6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грн.</a:t>
            </a: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V="1">
            <a:off x="6949858" y="2199017"/>
            <a:ext cx="1499241" cy="7026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Рисунок 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6182" y="1332340"/>
            <a:ext cx="383318" cy="383318"/>
          </a:xfrm>
          <a:prstGeom prst="rect">
            <a:avLst/>
          </a:prstGeom>
        </p:spPr>
      </p:pic>
      <p:sp>
        <p:nvSpPr>
          <p:cNvPr id="50" name="Прямоугольник 49"/>
          <p:cNvSpPr/>
          <p:nvPr/>
        </p:nvSpPr>
        <p:spPr>
          <a:xfrm>
            <a:off x="3912502" y="1093544"/>
            <a:ext cx="1452952" cy="1500411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1000" b="1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Змінний</a:t>
            </a:r>
            <a:r>
              <a:rPr lang="ru-RU" sz="10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00" b="1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майстер</a:t>
            </a:r>
            <a:r>
              <a:rPr lang="ru-RU" sz="10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виробництва</a:t>
            </a: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освіти</a:t>
            </a: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1050" b="1" i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- 13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ЗП-36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2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 flipV="1">
            <a:off x="3916342" y="2204453"/>
            <a:ext cx="1425333" cy="7026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Рисунок 5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434" y="1308586"/>
            <a:ext cx="383318" cy="383318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930" y="1304920"/>
            <a:ext cx="383318" cy="383318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074" y="2245427"/>
            <a:ext cx="383318" cy="383318"/>
          </a:xfrm>
          <a:prstGeom prst="rect">
            <a:avLst/>
          </a:prstGeom>
        </p:spPr>
      </p:pic>
      <p:sp>
        <p:nvSpPr>
          <p:cNvPr id="51" name="Прямоугольник 50"/>
          <p:cNvSpPr/>
          <p:nvPr/>
        </p:nvSpPr>
        <p:spPr>
          <a:xfrm>
            <a:off x="1" y="-1147"/>
            <a:ext cx="9905999" cy="780426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TextBox 66"/>
          <p:cNvSpPr txBox="1"/>
          <p:nvPr/>
        </p:nvSpPr>
        <p:spPr>
          <a:xfrm>
            <a:off x="8219209" y="60590"/>
            <a:ext cx="17539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ПАТ </a:t>
            </a:r>
            <a:r>
              <a:rPr lang="uk-U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«ДМК</a:t>
            </a:r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194685" y="137882"/>
            <a:ext cx="7598855" cy="47938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uk-UA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Кар'єрний маршрут професії</a:t>
            </a:r>
          </a:p>
          <a:p>
            <a:pPr>
              <a:spcBef>
                <a:spcPct val="0"/>
              </a:spcBef>
            </a:pPr>
            <a:r>
              <a:rPr lang="uk-UA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«Сталевар конвертера»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10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27"/>
          <a:stretch/>
        </p:blipFill>
        <p:spPr>
          <a:xfrm>
            <a:off x="21896" y="951169"/>
            <a:ext cx="9822310" cy="5883186"/>
          </a:xfrm>
          <a:prstGeom prst="rect">
            <a:avLst/>
          </a:prstGeom>
        </p:spPr>
      </p:pic>
      <p:sp>
        <p:nvSpPr>
          <p:cNvPr id="54" name="Прямоугольник 53"/>
          <p:cNvSpPr/>
          <p:nvPr/>
        </p:nvSpPr>
        <p:spPr>
          <a:xfrm>
            <a:off x="-3657" y="880958"/>
            <a:ext cx="9847863" cy="3892047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400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215286" y="959194"/>
            <a:ext cx="9785773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uk-UA" sz="13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3650" y="275492"/>
            <a:ext cx="2981690" cy="47938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uk-UA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Ковшовий КЦ</a:t>
            </a:r>
            <a:endParaRPr lang="uk-UA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927829" y="95154"/>
            <a:ext cx="39781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Ключова професія ПАТ «ДМК»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13650" y="5031647"/>
            <a:ext cx="121180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00" dirty="0" smtClean="0"/>
              <a:t>Заробітна плата вказана станом на 05.2020 р.</a:t>
            </a:r>
          </a:p>
        </p:txBody>
      </p:sp>
      <p:sp>
        <p:nvSpPr>
          <p:cNvPr id="52" name="Стрелка вверх 51"/>
          <p:cNvSpPr/>
          <p:nvPr/>
        </p:nvSpPr>
        <p:spPr>
          <a:xfrm>
            <a:off x="121655" y="5031648"/>
            <a:ext cx="191995" cy="600164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019459" y="2257069"/>
            <a:ext cx="1619223" cy="2562240"/>
          </a:xfrm>
          <a:prstGeom prst="rect">
            <a:avLst/>
          </a:prstGeom>
          <a:solidFill>
            <a:srgbClr val="D7C7DF"/>
          </a:solidFill>
        </p:spPr>
        <p:txBody>
          <a:bodyPr wrap="square">
            <a:spAutoFit/>
          </a:bodyPr>
          <a:lstStyle/>
          <a:p>
            <a:pPr algn="ctr"/>
            <a:r>
              <a:rPr lang="ru-RU" sz="1100" b="1" dirty="0" err="1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Ковшовий</a:t>
            </a:r>
            <a:r>
              <a:rPr lang="ru-RU" sz="1100" b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</a:p>
          <a:p>
            <a:pPr algn="ctr"/>
            <a:r>
              <a:rPr lang="ru-RU" sz="1100" b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5 </a:t>
            </a:r>
            <a:r>
              <a:rPr lang="ru-RU" sz="1100" b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розряду</a:t>
            </a:r>
            <a:endParaRPr lang="uk-UA" sz="8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uk-UA" sz="900" b="1" dirty="0" smtClean="0"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 algn="ctr"/>
            <a:endParaRPr lang="uk-UA" sz="900" b="1" dirty="0"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50" dirty="0">
                <a:latin typeface="Arial" panose="020B0604020202020204" pitchFamily="34" charset="0"/>
                <a:cs typeface="Arial" panose="020B0604020202020204" pitchFamily="34" charset="0"/>
              </a:rPr>
              <a:t>Навчання за </a:t>
            </a:r>
          </a:p>
          <a:p>
            <a:pPr algn="ctr">
              <a:spcBef>
                <a:spcPct val="0"/>
              </a:spcBef>
              <a:defRPr/>
            </a:pPr>
            <a:r>
              <a:rPr lang="uk-UA" sz="1050" dirty="0">
                <a:latin typeface="Arial" panose="020B0604020202020204" pitchFamily="34" charset="0"/>
                <a:cs typeface="Arial" panose="020B0604020202020204" pitchFamily="34" charset="0"/>
              </a:rPr>
              <a:t>професією 2 міс</a:t>
            </a:r>
            <a:r>
              <a:rPr lang="uk-UA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spcBef>
                <a:spcPct val="0"/>
              </a:spcBef>
            </a:pPr>
            <a:r>
              <a:rPr lang="uk-UA" sz="105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</a:t>
            </a:r>
          </a:p>
          <a:p>
            <a:pPr algn="ctr">
              <a:spcBef>
                <a:spcPct val="0"/>
              </a:spcBef>
            </a:pPr>
            <a:r>
              <a:rPr lang="uk-UA" sz="1050" dirty="0">
                <a:latin typeface="Arial" panose="020B0604020202020204" pitchFamily="34" charset="0"/>
                <a:cs typeface="Arial" panose="020B0604020202020204" pitchFamily="34" charset="0"/>
              </a:rPr>
              <a:t>не менше 1 року</a:t>
            </a:r>
            <a:endParaRPr lang="uk-UA" sz="11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defRPr/>
            </a:pPr>
            <a:r>
              <a:rPr lang="uk-UA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05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Навчання за другою професією – вогнетривник </a:t>
            </a:r>
            <a:r>
              <a:rPr lang="uk-UA" sz="9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міс</a:t>
            </a: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uk-UA" sz="1000" b="1" i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100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10</a:t>
            </a:r>
          </a:p>
          <a:p>
            <a:pPr algn="ctr"/>
            <a:endParaRPr lang="uk-UA" sz="600" b="1" i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ЗП - 17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7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1019459" y="4075910"/>
            <a:ext cx="1581840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2805424" y="3412261"/>
            <a:ext cx="1405730" cy="15004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</a:t>
            </a: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uk-UA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</a:t>
            </a:r>
            <a:r>
              <a:rPr lang="en-US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2</a:t>
            </a:r>
            <a:endParaRPr lang="ru-RU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11 345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4328109" y="1199979"/>
            <a:ext cx="1501160" cy="194668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Старший</a:t>
            </a:r>
          </a:p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майстер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виробництва</a:t>
            </a:r>
            <a:endParaRPr lang="uk-UA" sz="6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8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uk-UA" sz="6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600" b="1" i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200" b="1" i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- 14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–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31 600грн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4280287" y="3428317"/>
            <a:ext cx="1522931" cy="16389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 2 кат.</a:t>
            </a:r>
          </a:p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 1 </a:t>
            </a:r>
            <a:r>
              <a:rPr lang="uk-UA" sz="8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кат.</a:t>
            </a:r>
          </a:p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Провідний інженер-технолог</a:t>
            </a:r>
          </a:p>
          <a:p>
            <a:pPr algn="ctr"/>
            <a:endParaRPr lang="ru-RU" sz="3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4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13-14</a:t>
            </a:r>
          </a:p>
          <a:p>
            <a:pPr algn="ctr"/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</a:t>
            </a:r>
            <a:endParaRPr lang="en-US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11 419 – 14 177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2834722" y="1192284"/>
            <a:ext cx="1424210" cy="194668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Змінний</a:t>
            </a: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майстер виробництва</a:t>
            </a:r>
          </a:p>
          <a:p>
            <a:pPr algn="ctr"/>
            <a:endParaRPr lang="uk-UA" sz="6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6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6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6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uk-UA" sz="8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2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5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13</a:t>
            </a:r>
            <a:endParaRPr lang="uk-UA" sz="60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- 26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грн.</a:t>
            </a: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977" y="1652589"/>
            <a:ext cx="383318" cy="383318"/>
          </a:xfrm>
          <a:prstGeom prst="rect">
            <a:avLst/>
          </a:prstGeom>
        </p:spPr>
      </p:pic>
      <p:sp>
        <p:nvSpPr>
          <p:cNvPr id="43" name="Прямоугольник 42"/>
          <p:cNvSpPr/>
          <p:nvPr/>
        </p:nvSpPr>
        <p:spPr>
          <a:xfrm>
            <a:off x="5905601" y="3420732"/>
            <a:ext cx="1451305" cy="15004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Начальник бюро</a:t>
            </a: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освіти</a:t>
            </a:r>
            <a:endParaRPr lang="uk-UA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15</a:t>
            </a: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15 746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7464892" y="1199979"/>
            <a:ext cx="1517034" cy="1962076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Керівники вищої ланки:</a:t>
            </a:r>
          </a:p>
          <a:p>
            <a:pPr algn="ctr"/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Заступник начальника структурного підрозділу.</a:t>
            </a:r>
          </a:p>
          <a:p>
            <a:pPr algn="ctr">
              <a:spcBef>
                <a:spcPct val="0"/>
              </a:spcBef>
            </a:pPr>
            <a:endParaRPr lang="uk-UA" sz="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структурного підрозділу</a:t>
            </a:r>
          </a:p>
          <a:p>
            <a:pPr algn="ctr">
              <a:spcBef>
                <a:spcPct val="0"/>
              </a:spcBef>
            </a:pPr>
            <a:endParaRPr lang="uk-UA" sz="4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6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7464891" y="3412261"/>
            <a:ext cx="1543271" cy="150041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Керівники вищої ланки:</a:t>
            </a: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технічного відділу технічного управління.</a:t>
            </a: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технічного управління</a:t>
            </a:r>
          </a:p>
          <a:p>
            <a:pPr algn="ctr">
              <a:spcBef>
                <a:spcPct val="0"/>
              </a:spcBef>
            </a:pP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 flipV="1">
            <a:off x="2871541" y="2678817"/>
            <a:ext cx="1382992" cy="376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flipV="1">
            <a:off x="4328109" y="2678817"/>
            <a:ext cx="1457433" cy="8629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flipV="1">
            <a:off x="5927828" y="4506720"/>
            <a:ext cx="1426764" cy="5538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V="1">
            <a:off x="4291385" y="4508222"/>
            <a:ext cx="1491488" cy="201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flipV="1">
            <a:off x="2812419" y="4496812"/>
            <a:ext cx="1391739" cy="9904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6" name="Рисунок 6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009" y="3952880"/>
            <a:ext cx="383318" cy="383318"/>
          </a:xfrm>
          <a:prstGeom prst="rect">
            <a:avLst/>
          </a:prstGeom>
        </p:spPr>
      </p:pic>
      <p:pic>
        <p:nvPicPr>
          <p:cNvPr id="67" name="Рисунок 6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864" y="3961657"/>
            <a:ext cx="383318" cy="383318"/>
          </a:xfrm>
          <a:prstGeom prst="rect">
            <a:avLst/>
          </a:prstGeom>
        </p:spPr>
      </p:pic>
      <p:pic>
        <p:nvPicPr>
          <p:cNvPr id="68" name="Рисунок 6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594" y="3928982"/>
            <a:ext cx="383318" cy="383318"/>
          </a:xfrm>
          <a:prstGeom prst="rect">
            <a:avLst/>
          </a:prstGeom>
        </p:spPr>
      </p:pic>
      <p:pic>
        <p:nvPicPr>
          <p:cNvPr id="69" name="Рисунок 6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6710" y="3933862"/>
            <a:ext cx="383318" cy="383318"/>
          </a:xfrm>
          <a:prstGeom prst="rect">
            <a:avLst/>
          </a:prstGeom>
        </p:spPr>
      </p:pic>
      <p:sp>
        <p:nvSpPr>
          <p:cNvPr id="70" name="Прямоугольник 69"/>
          <p:cNvSpPr/>
          <p:nvPr/>
        </p:nvSpPr>
        <p:spPr>
          <a:xfrm>
            <a:off x="916493" y="1990031"/>
            <a:ext cx="1630217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uk-UA" sz="1000" b="1" dirty="0" smtClean="0">
                <a:solidFill>
                  <a:srgbClr val="871A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Професійна кар‘єра </a:t>
            </a:r>
            <a:endParaRPr lang="ru-RU" sz="1000" b="1" dirty="0">
              <a:solidFill>
                <a:srgbClr val="871A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3698909" y="968018"/>
            <a:ext cx="3500582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</a:pPr>
            <a:r>
              <a:rPr lang="uk-UA" sz="1000" b="1" dirty="0" smtClean="0">
                <a:solidFill>
                  <a:srgbClr val="167F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Управлінська кар‘єра </a:t>
            </a:r>
            <a:endParaRPr lang="ru-RU" sz="1000" b="1" dirty="0">
              <a:solidFill>
                <a:srgbClr val="167F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3944781" y="3203600"/>
            <a:ext cx="3966094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uk-UA" sz="1000" b="1" dirty="0" smtClean="0">
                <a:solidFill>
                  <a:srgbClr val="0268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Експертно-технологічна кар'єра </a:t>
            </a:r>
            <a:r>
              <a:rPr lang="ru-RU" sz="1000" b="1" dirty="0" smtClean="0">
                <a:solidFill>
                  <a:srgbClr val="0268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000" b="1" dirty="0">
              <a:solidFill>
                <a:srgbClr val="0268B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3" name="Рисунок 7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299" y="2275926"/>
            <a:ext cx="383318" cy="383318"/>
          </a:xfrm>
          <a:prstGeom prst="rect">
            <a:avLst/>
          </a:prstGeom>
        </p:spPr>
      </p:pic>
      <p:sp>
        <p:nvSpPr>
          <p:cNvPr id="74" name="Прямоугольник 73"/>
          <p:cNvSpPr/>
          <p:nvPr/>
        </p:nvSpPr>
        <p:spPr>
          <a:xfrm>
            <a:off x="5892392" y="1196131"/>
            <a:ext cx="1501160" cy="1923604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Начальник </a:t>
            </a:r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дільниці</a:t>
            </a: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uk-UA" sz="6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600" b="1" i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- 15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– 40 100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грн.</a:t>
            </a:r>
          </a:p>
        </p:txBody>
      </p:sp>
      <p:pic>
        <p:nvPicPr>
          <p:cNvPr id="75" name="Рисунок 7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1202" y="1639182"/>
            <a:ext cx="383318" cy="383318"/>
          </a:xfrm>
          <a:prstGeom prst="rect">
            <a:avLst/>
          </a:prstGeom>
        </p:spPr>
      </p:pic>
      <p:pic>
        <p:nvPicPr>
          <p:cNvPr id="76" name="Рисунок 7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078" y="1657790"/>
            <a:ext cx="383318" cy="383318"/>
          </a:xfrm>
          <a:prstGeom prst="rect">
            <a:avLst/>
          </a:prstGeom>
        </p:spPr>
      </p:pic>
      <p:cxnSp>
        <p:nvCxnSpPr>
          <p:cNvPr id="77" name="Прямая соединительная линия 76"/>
          <p:cNvCxnSpPr/>
          <p:nvPr/>
        </p:nvCxnSpPr>
        <p:spPr>
          <a:xfrm flipV="1">
            <a:off x="5912493" y="2697037"/>
            <a:ext cx="1457433" cy="8629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0" y="1"/>
            <a:ext cx="9906000" cy="88637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extBox 41"/>
          <p:cNvSpPr txBox="1"/>
          <p:nvPr/>
        </p:nvSpPr>
        <p:spPr>
          <a:xfrm>
            <a:off x="8219209" y="60590"/>
            <a:ext cx="17539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ПАТ </a:t>
            </a:r>
            <a:r>
              <a:rPr lang="uk-U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«ДМК</a:t>
            </a:r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194685" y="179446"/>
            <a:ext cx="7598855" cy="47938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uk-UA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Кар'єрний маршрут професії «Ковшовий Конвертерного цеху»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3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70" t="58524" r="5188" b="5750"/>
          <a:stretch/>
        </p:blipFill>
        <p:spPr>
          <a:xfrm>
            <a:off x="-443555" y="4700803"/>
            <a:ext cx="10349555" cy="2043255"/>
          </a:xfrm>
          <a:prstGeom prst="rect">
            <a:avLst/>
          </a:prstGeom>
          <a:effectLst>
            <a:glow rad="25400">
              <a:schemeClr val="accent1">
                <a:alpha val="40000"/>
              </a:schemeClr>
            </a:glow>
          </a:effectLst>
        </p:spPr>
      </p:pic>
      <p:sp>
        <p:nvSpPr>
          <p:cNvPr id="45" name="TextBox 44"/>
          <p:cNvSpPr txBox="1"/>
          <p:nvPr/>
        </p:nvSpPr>
        <p:spPr>
          <a:xfrm>
            <a:off x="6013164" y="60590"/>
            <a:ext cx="39599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Ключова професія ПАТ «ДМК</a:t>
            </a:r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-25458" y="4988314"/>
            <a:ext cx="131393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Заробітна плата вказана станом на 05.20</a:t>
            </a:r>
            <a:r>
              <a:rPr lang="en-US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uk-UA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р.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1275636" y="2026894"/>
            <a:ext cx="1619223" cy="2339102"/>
          </a:xfrm>
          <a:prstGeom prst="rect">
            <a:avLst/>
          </a:prstGeom>
          <a:solidFill>
            <a:srgbClr val="D7C7DF"/>
          </a:solidFill>
        </p:spPr>
        <p:txBody>
          <a:bodyPr wrap="square">
            <a:spAutoFit/>
          </a:bodyPr>
          <a:lstStyle/>
          <a:p>
            <a:pPr algn="ctr"/>
            <a:r>
              <a:rPr lang="ru-RU" sz="1050" b="1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Шлакувальник</a:t>
            </a: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4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розряду</a:t>
            </a:r>
            <a:endParaRPr lang="uk-UA" sz="1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Навчання за</a:t>
            </a: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 професією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міс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</a:t>
            </a: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не менше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року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Навчання за другою професією </a:t>
            </a:r>
            <a:r>
              <a:rPr lang="ru-RU" sz="1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міксеровий 2 </a:t>
            </a:r>
            <a:r>
              <a:rPr lang="ru-RU" sz="1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міс.</a:t>
            </a:r>
          </a:p>
          <a:p>
            <a:pPr algn="ctr"/>
            <a:endParaRPr lang="uk-UA" sz="1000" b="1" i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100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10</a:t>
            </a:r>
          </a:p>
          <a:p>
            <a:pPr algn="ctr"/>
            <a:endParaRPr lang="uk-UA" sz="600" b="1" i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ЗП - 14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5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1275636" y="3703811"/>
            <a:ext cx="1581840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Стрелка вверх 60"/>
          <p:cNvSpPr/>
          <p:nvPr/>
        </p:nvSpPr>
        <p:spPr>
          <a:xfrm>
            <a:off x="255934" y="4569220"/>
            <a:ext cx="217247" cy="375194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3061601" y="3182086"/>
            <a:ext cx="1405730" cy="15004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</a:t>
            </a: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uk-UA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</a:t>
            </a:r>
            <a:r>
              <a:rPr lang="en-US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2</a:t>
            </a:r>
            <a:endParaRPr lang="ru-RU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11 345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4584286" y="969804"/>
            <a:ext cx="1501160" cy="194668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Старший</a:t>
            </a:r>
          </a:p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майстер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виробництва</a:t>
            </a:r>
            <a:endParaRPr lang="uk-UA" sz="6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8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uk-UA" sz="6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600" b="1" i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200" b="1" i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- 14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– 30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8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грн.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4536464" y="3198142"/>
            <a:ext cx="1522931" cy="16389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 2 кат.</a:t>
            </a:r>
          </a:p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 1 </a:t>
            </a:r>
            <a:r>
              <a:rPr lang="uk-UA" sz="8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кат.</a:t>
            </a:r>
          </a:p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Провідний інженер-технолог</a:t>
            </a:r>
          </a:p>
          <a:p>
            <a:pPr algn="ctr"/>
            <a:endParaRPr lang="ru-RU" sz="3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4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13-14</a:t>
            </a:r>
          </a:p>
          <a:p>
            <a:pPr algn="ctr"/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</a:t>
            </a:r>
            <a:endParaRPr lang="en-US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11 419 – 14 177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3090899" y="962109"/>
            <a:ext cx="1424210" cy="194668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Змінний</a:t>
            </a: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майстер виробництва</a:t>
            </a:r>
          </a:p>
          <a:p>
            <a:pPr algn="ctr"/>
            <a:endParaRPr lang="uk-UA" sz="6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6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6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6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uk-UA" sz="8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2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5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13</a:t>
            </a:r>
            <a:endParaRPr lang="uk-UA" sz="60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- 26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грн.</a:t>
            </a: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154" y="1422414"/>
            <a:ext cx="383318" cy="383318"/>
          </a:xfrm>
          <a:prstGeom prst="rect">
            <a:avLst/>
          </a:prstGeom>
        </p:spPr>
      </p:pic>
      <p:sp>
        <p:nvSpPr>
          <p:cNvPr id="68" name="Прямоугольник 67"/>
          <p:cNvSpPr/>
          <p:nvPr/>
        </p:nvSpPr>
        <p:spPr>
          <a:xfrm>
            <a:off x="6161778" y="3190557"/>
            <a:ext cx="1451305" cy="15004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Начальник бюро</a:t>
            </a: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освіти</a:t>
            </a:r>
            <a:endParaRPr lang="uk-UA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15</a:t>
            </a: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15 746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9" name="Прямоугольник 68"/>
          <p:cNvSpPr/>
          <p:nvPr/>
        </p:nvSpPr>
        <p:spPr>
          <a:xfrm>
            <a:off x="7721069" y="969804"/>
            <a:ext cx="1517034" cy="1962076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Керівники вищої ланки:</a:t>
            </a:r>
          </a:p>
          <a:p>
            <a:pPr algn="ctr"/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Заступник начальника структурного підрозділу.</a:t>
            </a:r>
          </a:p>
          <a:p>
            <a:pPr algn="ctr">
              <a:spcBef>
                <a:spcPct val="0"/>
              </a:spcBef>
            </a:pPr>
            <a:endParaRPr lang="uk-UA" sz="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структурного підрозділу</a:t>
            </a:r>
          </a:p>
          <a:p>
            <a:pPr algn="ctr">
              <a:spcBef>
                <a:spcPct val="0"/>
              </a:spcBef>
            </a:pPr>
            <a:endParaRPr lang="uk-UA" sz="4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6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7721068" y="3182086"/>
            <a:ext cx="1543271" cy="150041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Керівники вищої ланки:</a:t>
            </a: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технічного відділу технічного управління.</a:t>
            </a: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технічного управління</a:t>
            </a:r>
          </a:p>
          <a:p>
            <a:pPr algn="ctr">
              <a:spcBef>
                <a:spcPct val="0"/>
              </a:spcBef>
            </a:pP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 flipV="1">
            <a:off x="3127718" y="2448642"/>
            <a:ext cx="1382992" cy="376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V="1">
            <a:off x="4584286" y="2448642"/>
            <a:ext cx="1457433" cy="8629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V="1">
            <a:off x="6184005" y="4276545"/>
            <a:ext cx="1426764" cy="5538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flipV="1">
            <a:off x="4547562" y="4278047"/>
            <a:ext cx="1491488" cy="201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V="1">
            <a:off x="3068596" y="4266637"/>
            <a:ext cx="1391739" cy="9904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Рисунок 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186" y="3722705"/>
            <a:ext cx="383318" cy="383318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041" y="3731482"/>
            <a:ext cx="383318" cy="383318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771" y="3698807"/>
            <a:ext cx="383318" cy="383318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887" y="3703687"/>
            <a:ext cx="383318" cy="383318"/>
          </a:xfrm>
          <a:prstGeom prst="rect">
            <a:avLst/>
          </a:prstGeom>
        </p:spPr>
      </p:pic>
      <p:sp>
        <p:nvSpPr>
          <p:cNvPr id="46" name="Прямоугольник 45"/>
          <p:cNvSpPr/>
          <p:nvPr/>
        </p:nvSpPr>
        <p:spPr>
          <a:xfrm>
            <a:off x="1172670" y="1759856"/>
            <a:ext cx="1630217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uk-UA" sz="1000" b="1" dirty="0" smtClean="0">
                <a:solidFill>
                  <a:srgbClr val="871A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Професійна кар‘єра </a:t>
            </a:r>
            <a:endParaRPr lang="ru-RU" sz="1000" b="1" dirty="0">
              <a:solidFill>
                <a:srgbClr val="871A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3839756" y="737843"/>
            <a:ext cx="3500582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</a:pPr>
            <a:r>
              <a:rPr lang="uk-UA" sz="1000" b="1" dirty="0" smtClean="0">
                <a:solidFill>
                  <a:srgbClr val="167F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Управлінська кар‘єра </a:t>
            </a:r>
            <a:endParaRPr lang="ru-RU" sz="1000" b="1" dirty="0">
              <a:solidFill>
                <a:srgbClr val="167F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200958" y="2973425"/>
            <a:ext cx="3966094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uk-UA" sz="1000" b="1" dirty="0" smtClean="0">
                <a:solidFill>
                  <a:srgbClr val="0268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Експертно-технологічна кар'єра </a:t>
            </a:r>
            <a:r>
              <a:rPr lang="ru-RU" sz="1000" b="1" dirty="0" smtClean="0">
                <a:solidFill>
                  <a:srgbClr val="0268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000" b="1" dirty="0">
              <a:solidFill>
                <a:srgbClr val="0268B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476" y="2045751"/>
            <a:ext cx="383318" cy="383318"/>
          </a:xfrm>
          <a:prstGeom prst="rect">
            <a:avLst/>
          </a:prstGeom>
        </p:spPr>
      </p:pic>
      <p:sp>
        <p:nvSpPr>
          <p:cNvPr id="34" name="Прямоугольник 33"/>
          <p:cNvSpPr/>
          <p:nvPr/>
        </p:nvSpPr>
        <p:spPr>
          <a:xfrm>
            <a:off x="6148569" y="965956"/>
            <a:ext cx="1501160" cy="1923604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Начальник </a:t>
            </a:r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дільниці</a:t>
            </a: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uk-UA" sz="6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600" b="1" i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- 15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– 40 100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грн.</a:t>
            </a: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379" y="1409007"/>
            <a:ext cx="383318" cy="383318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255" y="1427615"/>
            <a:ext cx="383318" cy="383318"/>
          </a:xfrm>
          <a:prstGeom prst="rect">
            <a:avLst/>
          </a:prstGeom>
        </p:spPr>
      </p:pic>
      <p:cxnSp>
        <p:nvCxnSpPr>
          <p:cNvPr id="39" name="Прямая соединительная линия 38"/>
          <p:cNvCxnSpPr/>
          <p:nvPr/>
        </p:nvCxnSpPr>
        <p:spPr>
          <a:xfrm flipV="1">
            <a:off x="6168670" y="2466862"/>
            <a:ext cx="1457433" cy="8629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1" y="-1147"/>
            <a:ext cx="9905999" cy="690539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/>
          <p:cNvSpPr txBox="1"/>
          <p:nvPr/>
        </p:nvSpPr>
        <p:spPr>
          <a:xfrm>
            <a:off x="8219209" y="60590"/>
            <a:ext cx="17539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ПАТ </a:t>
            </a:r>
            <a:r>
              <a:rPr lang="uk-U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«ДМК</a:t>
            </a:r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221842" y="75374"/>
            <a:ext cx="7598855" cy="47938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uk-UA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Кар'єрний маршрут професії «</a:t>
            </a:r>
            <a:r>
              <a:rPr lang="uk-UA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Шлакувальник</a:t>
            </a:r>
            <a:r>
              <a:rPr lang="uk-UA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74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70" t="58524" r="5188" b="5750"/>
          <a:stretch/>
        </p:blipFill>
        <p:spPr>
          <a:xfrm>
            <a:off x="-443555" y="4700803"/>
            <a:ext cx="10349555" cy="2043255"/>
          </a:xfrm>
          <a:prstGeom prst="rect">
            <a:avLst/>
          </a:prstGeom>
          <a:effectLst>
            <a:glow rad="25400">
              <a:schemeClr val="accent1">
                <a:alpha val="40000"/>
              </a:schemeClr>
            </a:glow>
          </a:effectLst>
        </p:spPr>
      </p:pic>
      <p:sp>
        <p:nvSpPr>
          <p:cNvPr id="3" name="Прямоугольник 2"/>
          <p:cNvSpPr/>
          <p:nvPr/>
        </p:nvSpPr>
        <p:spPr>
          <a:xfrm>
            <a:off x="63487" y="112624"/>
            <a:ext cx="5818478" cy="47938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uk-UA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Машиніст крану металургійного виробництва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013164" y="60590"/>
            <a:ext cx="39599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Ключова професія ПАТ «ДМК</a:t>
            </a:r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-25458" y="4988314"/>
            <a:ext cx="131393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Заробітна плата вказана станом на 05.20</a:t>
            </a:r>
            <a:r>
              <a:rPr lang="en-US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uk-UA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р.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88879" y="1861764"/>
            <a:ext cx="1635307" cy="2277547"/>
          </a:xfrm>
          <a:prstGeom prst="rect">
            <a:avLst/>
          </a:prstGeom>
          <a:solidFill>
            <a:srgbClr val="D7C7DF"/>
          </a:solidFill>
        </p:spPr>
        <p:txBody>
          <a:bodyPr wrap="square">
            <a:spAutoFit/>
          </a:bodyPr>
          <a:lstStyle/>
          <a:p>
            <a:pPr algn="ctr"/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Машиніст крану металургійного виробництва</a:t>
            </a:r>
          </a:p>
          <a:p>
            <a:pPr algn="ctr"/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3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розряду</a:t>
            </a:r>
            <a:endParaRPr lang="uk-UA" sz="8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Навчання </a:t>
            </a: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за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 професією </a:t>
            </a: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6 міс.</a:t>
            </a:r>
          </a:p>
          <a:p>
            <a:pPr algn="ctr">
              <a:spcBef>
                <a:spcPct val="0"/>
              </a:spcBef>
            </a:pP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роботи 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не менше 1 </a:t>
            </a: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року</a:t>
            </a:r>
          </a:p>
          <a:p>
            <a:pPr algn="ctr">
              <a:spcBef>
                <a:spcPct val="0"/>
              </a:spcBef>
            </a:pPr>
            <a:r>
              <a:rPr lang="ru-RU" sz="9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Навчання за другою професією </a:t>
            </a:r>
            <a:r>
              <a:rPr lang="ru-RU" sz="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9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слюсар</a:t>
            </a:r>
            <a:r>
              <a:rPr lang="ru-RU" sz="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-ремонтник </a:t>
            </a:r>
            <a:r>
              <a:rPr lang="ru-RU" sz="9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міс.</a:t>
            </a:r>
          </a:p>
          <a:p>
            <a:pPr algn="ctr">
              <a:spcBef>
                <a:spcPct val="0"/>
              </a:spcBef>
            </a:pPr>
            <a:endParaRPr lang="ru-RU" sz="800" b="1" u="sng" dirty="0">
              <a:solidFill>
                <a:srgbClr val="FF0000"/>
              </a:solidFill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9</a:t>
            </a:r>
            <a:endParaRPr lang="uk-UA" sz="8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8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– 11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7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грн. </a:t>
            </a: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80313" y="3593345"/>
            <a:ext cx="1610946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ик 58"/>
          <p:cNvSpPr/>
          <p:nvPr/>
        </p:nvSpPr>
        <p:spPr>
          <a:xfrm>
            <a:off x="1796005" y="1854396"/>
            <a:ext cx="1619223" cy="2269852"/>
          </a:xfrm>
          <a:prstGeom prst="rect">
            <a:avLst/>
          </a:prstGeom>
          <a:solidFill>
            <a:srgbClr val="D7C7DF"/>
          </a:solidFill>
        </p:spPr>
        <p:txBody>
          <a:bodyPr wrap="square">
            <a:spAutoFit/>
          </a:bodyPr>
          <a:lstStyle/>
          <a:p>
            <a:pPr algn="ctr"/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Машиніст крану металургійного виробництва</a:t>
            </a:r>
          </a:p>
          <a:p>
            <a:pPr algn="ctr"/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4 - 5- 6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розряду</a:t>
            </a:r>
          </a:p>
          <a:p>
            <a:pPr algn="ctr"/>
            <a:endParaRPr lang="ru-RU" sz="8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Навчання </a:t>
            </a: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професією </a:t>
            </a: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міс.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не менше 1 </a:t>
            </a: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року</a:t>
            </a:r>
            <a:endParaRPr lang="uk-UA" sz="800" b="1" i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800" b="1" i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800" b="1" i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80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9-11</a:t>
            </a:r>
            <a:endParaRPr lang="uk-UA" sz="600" b="1" i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ЗП- </a:t>
            </a:r>
          </a:p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13 700 – 24 000 грн.</a:t>
            </a: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1796005" y="3592319"/>
            <a:ext cx="1581840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Рисунок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976" y="2132644"/>
            <a:ext cx="393536" cy="393536"/>
          </a:xfrm>
          <a:prstGeom prst="rect">
            <a:avLst/>
          </a:prstGeom>
        </p:spPr>
      </p:pic>
      <p:sp>
        <p:nvSpPr>
          <p:cNvPr id="61" name="Стрелка вверх 60"/>
          <p:cNvSpPr/>
          <p:nvPr/>
        </p:nvSpPr>
        <p:spPr>
          <a:xfrm>
            <a:off x="255934" y="4569220"/>
            <a:ext cx="217247" cy="375194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3495459" y="3078051"/>
            <a:ext cx="1405730" cy="15004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</a:t>
            </a: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uk-UA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</a:t>
            </a:r>
            <a:r>
              <a:rPr lang="en-US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2</a:t>
            </a:r>
            <a:endParaRPr lang="ru-RU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11 345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4963396" y="1088911"/>
            <a:ext cx="1501160" cy="156966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uk-UA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Старший майстер виробництва</a:t>
            </a:r>
          </a:p>
          <a:p>
            <a:pPr algn="ctr">
              <a:spcBef>
                <a:spcPct val="0"/>
              </a:spcBef>
            </a:pPr>
            <a:endParaRPr lang="uk-UA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uk-UA" sz="8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8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14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- 29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грн.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4986947" y="3086522"/>
            <a:ext cx="1522931" cy="16389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 2 кат.</a:t>
            </a:r>
          </a:p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 1 </a:t>
            </a:r>
            <a:r>
              <a:rPr lang="uk-UA" sz="8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кат.</a:t>
            </a:r>
          </a:p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Провідний інженер-технолог</a:t>
            </a:r>
          </a:p>
          <a:p>
            <a:pPr algn="ctr"/>
            <a:endParaRPr lang="ru-RU" sz="3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4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13-14</a:t>
            </a:r>
          </a:p>
          <a:p>
            <a:pPr algn="ctr"/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</a:t>
            </a:r>
            <a:endParaRPr lang="en-US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11 419 – 14 177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3495459" y="1097212"/>
            <a:ext cx="1405730" cy="1531188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Майстер</a:t>
            </a:r>
          </a:p>
          <a:p>
            <a:pPr algn="ctr"/>
            <a:endParaRPr lang="uk-UA" sz="8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uk-UA" sz="8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8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8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13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- 25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3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грн.</a:t>
            </a: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242" y="1483522"/>
            <a:ext cx="383318" cy="383318"/>
          </a:xfrm>
          <a:prstGeom prst="rect">
            <a:avLst/>
          </a:prstGeom>
        </p:spPr>
      </p:pic>
      <p:sp>
        <p:nvSpPr>
          <p:cNvPr id="68" name="Прямоугольник 67"/>
          <p:cNvSpPr/>
          <p:nvPr/>
        </p:nvSpPr>
        <p:spPr>
          <a:xfrm>
            <a:off x="6595636" y="3086522"/>
            <a:ext cx="1451305" cy="15004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Начальник бюро</a:t>
            </a: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освіти</a:t>
            </a:r>
            <a:endParaRPr lang="uk-UA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15</a:t>
            </a: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15 746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9" name="Прямоугольник 68"/>
          <p:cNvSpPr/>
          <p:nvPr/>
        </p:nvSpPr>
        <p:spPr>
          <a:xfrm>
            <a:off x="8180348" y="1095809"/>
            <a:ext cx="1535669" cy="1554272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Керівники вищої ланки:</a:t>
            </a: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Заступник начальника структурного підрозділу.</a:t>
            </a:r>
          </a:p>
          <a:p>
            <a:pPr algn="ctr">
              <a:spcBef>
                <a:spcPct val="0"/>
              </a:spcBef>
            </a:pPr>
            <a:endParaRPr lang="uk-UA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структурного підрозділу</a:t>
            </a:r>
          </a:p>
        </p:txBody>
      </p:sp>
      <p:sp>
        <p:nvSpPr>
          <p:cNvPr id="71" name="Прямоугольник 70"/>
          <p:cNvSpPr/>
          <p:nvPr/>
        </p:nvSpPr>
        <p:spPr>
          <a:xfrm>
            <a:off x="8154926" y="3078051"/>
            <a:ext cx="1543271" cy="150041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Керівники вищої ланки:</a:t>
            </a: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технічного відділу технічного управління.</a:t>
            </a: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технічного управління</a:t>
            </a:r>
          </a:p>
          <a:p>
            <a:pPr algn="ctr">
              <a:spcBef>
                <a:spcPct val="0"/>
              </a:spcBef>
            </a:pP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 flipV="1">
            <a:off x="3511201" y="2228798"/>
            <a:ext cx="1382992" cy="376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V="1">
            <a:off x="4989638" y="2220667"/>
            <a:ext cx="1457433" cy="8629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V="1">
            <a:off x="6617863" y="4172510"/>
            <a:ext cx="1426764" cy="5538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flipV="1">
            <a:off x="4981420" y="4174012"/>
            <a:ext cx="1491488" cy="201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V="1">
            <a:off x="3502454" y="4162602"/>
            <a:ext cx="1391739" cy="9904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Рисунок 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673" y="3458385"/>
            <a:ext cx="383318" cy="383318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613" y="3480193"/>
            <a:ext cx="383318" cy="383318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979" y="3481955"/>
            <a:ext cx="383318" cy="383318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745" y="3007365"/>
            <a:ext cx="383318" cy="383318"/>
          </a:xfrm>
          <a:prstGeom prst="rect">
            <a:avLst/>
          </a:prstGeom>
        </p:spPr>
      </p:pic>
      <p:sp>
        <p:nvSpPr>
          <p:cNvPr id="46" name="Прямоугольник 45"/>
          <p:cNvSpPr/>
          <p:nvPr/>
        </p:nvSpPr>
        <p:spPr>
          <a:xfrm>
            <a:off x="988292" y="1560018"/>
            <a:ext cx="1630217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uk-UA" sz="1000" b="1" dirty="0" smtClean="0">
                <a:solidFill>
                  <a:srgbClr val="871A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Професійна кар‘єра </a:t>
            </a:r>
            <a:endParaRPr lang="ru-RU" sz="1000" b="1" dirty="0">
              <a:solidFill>
                <a:srgbClr val="871A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284769" y="856950"/>
            <a:ext cx="3500582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</a:pPr>
            <a:r>
              <a:rPr lang="uk-UA" sz="1000" b="1" dirty="0" smtClean="0">
                <a:solidFill>
                  <a:srgbClr val="167F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Управлінська кар‘єра </a:t>
            </a:r>
            <a:endParaRPr lang="ru-RU" sz="1000" b="1" dirty="0">
              <a:solidFill>
                <a:srgbClr val="167F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298099" y="2844183"/>
            <a:ext cx="3966094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uk-UA" sz="1000" b="1" dirty="0" smtClean="0">
                <a:solidFill>
                  <a:srgbClr val="0268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Експертно-технологічна кар'єра </a:t>
            </a:r>
            <a:r>
              <a:rPr lang="ru-RU" sz="1000" b="1" dirty="0" smtClean="0">
                <a:solidFill>
                  <a:srgbClr val="0268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000" b="1" dirty="0">
              <a:solidFill>
                <a:srgbClr val="0268B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586" y="1686872"/>
            <a:ext cx="383318" cy="383318"/>
          </a:xfrm>
          <a:prstGeom prst="rect">
            <a:avLst/>
          </a:prstGeom>
        </p:spPr>
      </p:pic>
      <p:sp>
        <p:nvSpPr>
          <p:cNvPr id="38" name="Прямоугольник 37"/>
          <p:cNvSpPr/>
          <p:nvPr/>
        </p:nvSpPr>
        <p:spPr>
          <a:xfrm>
            <a:off x="6560815" y="1081875"/>
            <a:ext cx="1501160" cy="157735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uk-UA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Старший змінний майстер виробництва</a:t>
            </a:r>
          </a:p>
          <a:p>
            <a:pPr algn="ctr">
              <a:spcBef>
                <a:spcPct val="0"/>
              </a:spcBef>
            </a:pPr>
            <a:endParaRPr lang="uk-UA" sz="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8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15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- 44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6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грн.</a:t>
            </a:r>
          </a:p>
        </p:txBody>
      </p:sp>
      <p:pic>
        <p:nvPicPr>
          <p:cNvPr id="51" name="Рисунок 5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650" y="1507146"/>
            <a:ext cx="383318" cy="383318"/>
          </a:xfrm>
          <a:prstGeom prst="rect">
            <a:avLst/>
          </a:prstGeom>
        </p:spPr>
      </p:pic>
      <p:cxnSp>
        <p:nvCxnSpPr>
          <p:cNvPr id="39" name="Прямая соединительная линия 38"/>
          <p:cNvCxnSpPr/>
          <p:nvPr/>
        </p:nvCxnSpPr>
        <p:spPr>
          <a:xfrm flipV="1">
            <a:off x="6564169" y="2223033"/>
            <a:ext cx="1457433" cy="8629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Рисунок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37" y="1523064"/>
            <a:ext cx="383318" cy="383318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1" y="-1147"/>
            <a:ext cx="9905999" cy="690539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TextBox 42"/>
          <p:cNvSpPr txBox="1"/>
          <p:nvPr/>
        </p:nvSpPr>
        <p:spPr>
          <a:xfrm>
            <a:off x="8219209" y="60590"/>
            <a:ext cx="17539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ПАТ </a:t>
            </a:r>
            <a:r>
              <a:rPr lang="uk-U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«ДМК</a:t>
            </a:r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194685" y="96318"/>
            <a:ext cx="7598855" cy="47938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uk-UA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Кар'єрний маршрут професії</a:t>
            </a:r>
          </a:p>
          <a:p>
            <a:pPr>
              <a:spcBef>
                <a:spcPct val="0"/>
              </a:spcBef>
            </a:pPr>
            <a:r>
              <a:rPr lang="uk-UA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«Машиніст крана металургійного виробництва»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06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70" t="58524" r="5188" b="5750"/>
          <a:stretch/>
        </p:blipFill>
        <p:spPr>
          <a:xfrm>
            <a:off x="-443555" y="4700803"/>
            <a:ext cx="10349555" cy="2043255"/>
          </a:xfrm>
          <a:prstGeom prst="rect">
            <a:avLst/>
          </a:prstGeom>
          <a:effectLst>
            <a:glow rad="25400">
              <a:schemeClr val="accent1">
                <a:alpha val="40000"/>
              </a:schemeClr>
            </a:glow>
          </a:effectLst>
        </p:spPr>
      </p:pic>
      <p:sp>
        <p:nvSpPr>
          <p:cNvPr id="3" name="Прямоугольник 2"/>
          <p:cNvSpPr/>
          <p:nvPr/>
        </p:nvSpPr>
        <p:spPr>
          <a:xfrm>
            <a:off x="127563" y="78179"/>
            <a:ext cx="5818478" cy="47938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uk-UA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Вальцювальник стану гарячої прокатки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013164" y="60590"/>
            <a:ext cx="39599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Ключова професія ПАТ «ДМК</a:t>
            </a:r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-25458" y="4988314"/>
            <a:ext cx="131393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Заробітна плата вказана станом на 05.20</a:t>
            </a:r>
            <a:r>
              <a:rPr lang="en-US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uk-UA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р.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88879" y="1934501"/>
            <a:ext cx="1635307" cy="2539157"/>
          </a:xfrm>
          <a:prstGeom prst="rect">
            <a:avLst/>
          </a:prstGeom>
          <a:solidFill>
            <a:srgbClr val="D7C7DF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Вальцювальник стану гарячої прокатки </a:t>
            </a: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5 розряду</a:t>
            </a:r>
          </a:p>
          <a:p>
            <a:pPr algn="ctr"/>
            <a:endParaRPr lang="uk-UA" sz="8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Навчання за</a:t>
            </a:r>
          </a:p>
          <a:p>
            <a:pPr algn="ctr">
              <a:spcBef>
                <a:spcPct val="0"/>
              </a:spcBef>
            </a:pP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 професією 3 міс.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</a:t>
            </a:r>
          </a:p>
          <a:p>
            <a:pPr algn="ctr">
              <a:spcBef>
                <a:spcPct val="0"/>
              </a:spcBef>
            </a:pPr>
            <a:r>
              <a:rPr lang="uk-UA" sz="900" dirty="0">
                <a:latin typeface="Arial" panose="020B0604020202020204" pitchFamily="34" charset="0"/>
                <a:cs typeface="Arial" panose="020B0604020202020204" pitchFamily="34" charset="0"/>
              </a:rPr>
              <a:t>не менше 1 </a:t>
            </a:r>
            <a:r>
              <a:rPr lang="uk-UA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року</a:t>
            </a:r>
          </a:p>
          <a:p>
            <a:pPr algn="ctr">
              <a:spcBef>
                <a:spcPct val="0"/>
              </a:spcBef>
            </a:pPr>
            <a:r>
              <a:rPr lang="uk-UA" sz="9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Навчання за другою професією </a:t>
            </a:r>
            <a:r>
              <a:rPr lang="uk-UA" sz="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оператор поста керування станом гарячої прокатки 3 міс.</a:t>
            </a:r>
          </a:p>
          <a:p>
            <a:pPr algn="ctr">
              <a:spcBef>
                <a:spcPct val="0"/>
              </a:spcBef>
            </a:pPr>
            <a:endParaRPr lang="uk-UA" sz="800" b="1" u="sng" dirty="0" smtClean="0">
              <a:solidFill>
                <a:srgbClr val="FF0000"/>
              </a:solidFill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10</a:t>
            </a:r>
            <a:endParaRPr lang="uk-UA" sz="8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8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– 19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5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грн. </a:t>
            </a: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88879" y="3870507"/>
            <a:ext cx="1610946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ик 58"/>
          <p:cNvSpPr/>
          <p:nvPr/>
        </p:nvSpPr>
        <p:spPr>
          <a:xfrm>
            <a:off x="1796005" y="1927133"/>
            <a:ext cx="1619223" cy="2546851"/>
          </a:xfrm>
          <a:prstGeom prst="rect">
            <a:avLst/>
          </a:prstGeom>
          <a:solidFill>
            <a:srgbClr val="D7C7DF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Вальцювальник стану гарячої прокатки </a:t>
            </a:r>
          </a:p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6-7 розряду</a:t>
            </a:r>
            <a:endParaRPr lang="uk-UA" sz="1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Навчання за </a:t>
            </a: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професією 1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міс.</a:t>
            </a: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</a:t>
            </a: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не менше 1 року</a:t>
            </a:r>
            <a:endParaRPr lang="ru-RU" sz="1000" dirty="0"/>
          </a:p>
          <a:p>
            <a:pPr algn="ctr"/>
            <a:endParaRPr lang="uk-UA" sz="140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11-12</a:t>
            </a:r>
            <a:endParaRPr lang="uk-UA" sz="600" b="1" i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ЗП- </a:t>
            </a:r>
          </a:p>
          <a:p>
            <a:pPr algn="ctr"/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23 300– 27 200грн.</a:t>
            </a: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1796005" y="3861049"/>
            <a:ext cx="1581840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Рисунок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976" y="2205381"/>
            <a:ext cx="393536" cy="393536"/>
          </a:xfrm>
          <a:prstGeom prst="rect">
            <a:avLst/>
          </a:prstGeom>
        </p:spPr>
      </p:pic>
      <p:sp>
        <p:nvSpPr>
          <p:cNvPr id="61" name="Стрелка вверх 60"/>
          <p:cNvSpPr/>
          <p:nvPr/>
        </p:nvSpPr>
        <p:spPr>
          <a:xfrm>
            <a:off x="255934" y="4569220"/>
            <a:ext cx="217247" cy="375194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3510856" y="3079862"/>
            <a:ext cx="1405730" cy="15004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</a:t>
            </a: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uk-UA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</a:t>
            </a:r>
            <a:r>
              <a:rPr lang="en-US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2</a:t>
            </a:r>
            <a:endParaRPr lang="ru-RU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11 345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4963396" y="1088911"/>
            <a:ext cx="1501160" cy="167738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9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Старший </a:t>
            </a:r>
            <a:r>
              <a:rPr lang="ru-RU" sz="900" b="1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майстер</a:t>
            </a:r>
            <a:r>
              <a:rPr lang="ru-RU" sz="9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uk-UA" sz="9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виробництва</a:t>
            </a:r>
            <a:endParaRPr lang="uk-UA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9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Старший змінний майстер </a:t>
            </a:r>
            <a:r>
              <a:rPr lang="uk-UA" sz="9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виробництва</a:t>
            </a:r>
            <a:endParaRPr lang="uk-UA" sz="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6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- 15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– 31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5002344" y="3088333"/>
            <a:ext cx="1522931" cy="16389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 2 кат.</a:t>
            </a:r>
          </a:p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Інженер-технолог 1 </a:t>
            </a:r>
            <a:r>
              <a:rPr lang="uk-UA" sz="8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кат.</a:t>
            </a:r>
          </a:p>
          <a:p>
            <a:pPr algn="ctr"/>
            <a:r>
              <a:rPr lang="uk-UA" sz="8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Провідний інженер-технолог</a:t>
            </a:r>
          </a:p>
          <a:p>
            <a:pPr algn="ctr"/>
            <a:endParaRPr lang="ru-RU" sz="3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Стаж 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4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13-14</a:t>
            </a:r>
          </a:p>
          <a:p>
            <a:pPr algn="ctr"/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</a:t>
            </a:r>
            <a:endParaRPr lang="en-US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11 419 – 14 177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3495459" y="1097212"/>
            <a:ext cx="1405730" cy="1631216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Змінний майстер виробництва</a:t>
            </a:r>
          </a:p>
          <a:p>
            <a:pPr algn="ctr"/>
            <a:endParaRPr lang="uk-UA" sz="6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6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uk-UA" sz="8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8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14</a:t>
            </a: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- 30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7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00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грн.</a:t>
            </a: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242" y="1545868"/>
            <a:ext cx="383318" cy="383318"/>
          </a:xfrm>
          <a:prstGeom prst="rect">
            <a:avLst/>
          </a:prstGeom>
        </p:spPr>
      </p:pic>
      <p:sp>
        <p:nvSpPr>
          <p:cNvPr id="68" name="Прямоугольник 67"/>
          <p:cNvSpPr/>
          <p:nvPr/>
        </p:nvSpPr>
        <p:spPr>
          <a:xfrm>
            <a:off x="6611033" y="3088333"/>
            <a:ext cx="1451305" cy="15004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Начальник бюро</a:t>
            </a: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endParaRPr lang="uk-UA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освіти</a:t>
            </a:r>
            <a:endParaRPr lang="uk-UA" sz="90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ru-RU" sz="9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–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15</a:t>
            </a: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ЗП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</a:t>
            </a:r>
            <a:r>
              <a:rPr lang="en-US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15 746 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9" name="Прямоугольник 68"/>
          <p:cNvSpPr/>
          <p:nvPr/>
        </p:nvSpPr>
        <p:spPr>
          <a:xfrm>
            <a:off x="8154275" y="1088911"/>
            <a:ext cx="1535669" cy="1654299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Керівники вищої ланки:</a:t>
            </a: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Заступник начальника структурного підрозділу.</a:t>
            </a: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структурного підрозділу</a:t>
            </a:r>
          </a:p>
          <a:p>
            <a:pPr algn="ctr">
              <a:spcBef>
                <a:spcPct val="0"/>
              </a:spcBef>
            </a:pP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8170323" y="3079862"/>
            <a:ext cx="1543271" cy="150041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Керівники вищої ланки:</a:t>
            </a:r>
            <a:endParaRPr lang="ru-RU" sz="1050" b="1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технічного відділу технічного управління.</a:t>
            </a:r>
          </a:p>
          <a:p>
            <a:pPr algn="ctr">
              <a:spcBef>
                <a:spcPct val="0"/>
              </a:spcBef>
            </a:pPr>
            <a:endParaRPr lang="uk-U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технічного управління</a:t>
            </a:r>
          </a:p>
          <a:p>
            <a:pPr algn="ctr">
              <a:spcBef>
                <a:spcPct val="0"/>
              </a:spcBef>
            </a:pP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 flipV="1">
            <a:off x="3518197" y="2320233"/>
            <a:ext cx="1382992" cy="376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V="1">
            <a:off x="5005035" y="2317946"/>
            <a:ext cx="1457433" cy="8629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V="1">
            <a:off x="6633260" y="4174321"/>
            <a:ext cx="1426764" cy="5538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flipV="1">
            <a:off x="4996817" y="4175823"/>
            <a:ext cx="1491488" cy="201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V="1">
            <a:off x="3517851" y="4164413"/>
            <a:ext cx="1391739" cy="9904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Рисунок 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070" y="3480978"/>
            <a:ext cx="383318" cy="383318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010" y="3492395"/>
            <a:ext cx="383318" cy="383318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3376" y="3483766"/>
            <a:ext cx="383318" cy="383318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142" y="3071522"/>
            <a:ext cx="383318" cy="383318"/>
          </a:xfrm>
          <a:prstGeom prst="rect">
            <a:avLst/>
          </a:prstGeom>
        </p:spPr>
      </p:pic>
      <p:sp>
        <p:nvSpPr>
          <p:cNvPr id="46" name="Прямоугольник 45"/>
          <p:cNvSpPr/>
          <p:nvPr/>
        </p:nvSpPr>
        <p:spPr>
          <a:xfrm>
            <a:off x="988292" y="1632755"/>
            <a:ext cx="1630217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uk-UA" sz="1000" b="1" dirty="0" smtClean="0">
                <a:solidFill>
                  <a:srgbClr val="871A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Професійна кар‘єра </a:t>
            </a:r>
            <a:endParaRPr lang="ru-RU" sz="1000" b="1" dirty="0">
              <a:solidFill>
                <a:srgbClr val="871A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120012" y="856950"/>
            <a:ext cx="3500582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</a:pPr>
            <a:r>
              <a:rPr lang="uk-UA" sz="1000" b="1" dirty="0" smtClean="0">
                <a:solidFill>
                  <a:srgbClr val="167F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Управлінська кар‘єра </a:t>
            </a:r>
            <a:endParaRPr lang="ru-RU" sz="1000" b="1" dirty="0">
              <a:solidFill>
                <a:srgbClr val="167F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575817" y="2841122"/>
            <a:ext cx="2334138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uk-UA" sz="1000" b="1" dirty="0" smtClean="0">
                <a:solidFill>
                  <a:srgbClr val="0268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Експертно-технологічна кар'єра </a:t>
            </a:r>
            <a:r>
              <a:rPr lang="ru-RU" sz="1000" b="1" dirty="0" smtClean="0">
                <a:solidFill>
                  <a:srgbClr val="0268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000" b="1" dirty="0">
              <a:solidFill>
                <a:srgbClr val="0268B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586" y="1759609"/>
            <a:ext cx="383318" cy="383318"/>
          </a:xfrm>
          <a:prstGeom prst="rect">
            <a:avLst/>
          </a:prstGeom>
        </p:spPr>
      </p:pic>
      <p:sp>
        <p:nvSpPr>
          <p:cNvPr id="38" name="Прямоугольник 37"/>
          <p:cNvSpPr/>
          <p:nvPr/>
        </p:nvSpPr>
        <p:spPr>
          <a:xfrm>
            <a:off x="6558864" y="1075855"/>
            <a:ext cx="1501160" cy="1661993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Начальник </a:t>
            </a:r>
            <a:r>
              <a:rPr lang="uk-UA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дільниці</a:t>
            </a:r>
            <a:endParaRPr lang="ru-RU" sz="105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uk-UA" sz="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uk-UA" sz="1000" dirty="0">
                <a:latin typeface="Arial" panose="020B0604020202020204" pitchFamily="34" charset="0"/>
                <a:cs typeface="Arial" panose="020B0604020202020204" pitchFamily="34" charset="0"/>
              </a:rPr>
              <a:t>роботи 1 </a:t>
            </a:r>
            <a:r>
              <a:rPr lang="uk-U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рік.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Наявність </a:t>
            </a:r>
          </a:p>
          <a:p>
            <a:pPr algn="ctr">
              <a:spcBef>
                <a:spcPct val="0"/>
              </a:spcBef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вищої освіти</a:t>
            </a:r>
          </a:p>
          <a:p>
            <a:pPr algn="ctr">
              <a:spcBef>
                <a:spcPct val="0"/>
              </a:spcBef>
            </a:pPr>
            <a:endParaRPr lang="ru-RU" sz="600" b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uk-UA" sz="1050" b="1" i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Грейд </a:t>
            </a:r>
            <a:r>
              <a:rPr lang="uk-UA" sz="1050" b="1" i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- 15</a:t>
            </a:r>
            <a:endParaRPr lang="uk-UA" sz="1050" b="1" i="1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ЗП – 34 100</a:t>
            </a:r>
            <a:r>
              <a:rPr lang="ru-RU" sz="105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грн.</a:t>
            </a: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398" y="1532158"/>
            <a:ext cx="383318" cy="383318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511" y="1562237"/>
            <a:ext cx="383318" cy="383318"/>
          </a:xfrm>
          <a:prstGeom prst="rect">
            <a:avLst/>
          </a:prstGeom>
        </p:spPr>
      </p:pic>
      <p:cxnSp>
        <p:nvCxnSpPr>
          <p:cNvPr id="41" name="Прямая соединительная линия 40"/>
          <p:cNvCxnSpPr/>
          <p:nvPr/>
        </p:nvCxnSpPr>
        <p:spPr>
          <a:xfrm flipV="1">
            <a:off x="6572416" y="2281387"/>
            <a:ext cx="1457433" cy="8629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/>
          <p:cNvSpPr/>
          <p:nvPr/>
        </p:nvSpPr>
        <p:spPr>
          <a:xfrm>
            <a:off x="1" y="-1147"/>
            <a:ext cx="9905999" cy="690539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TextBox 49"/>
          <p:cNvSpPr txBox="1"/>
          <p:nvPr/>
        </p:nvSpPr>
        <p:spPr>
          <a:xfrm>
            <a:off x="8219209" y="60590"/>
            <a:ext cx="17539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ПАТ </a:t>
            </a:r>
            <a:r>
              <a:rPr lang="uk-U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«ДМК</a:t>
            </a:r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194685" y="85927"/>
            <a:ext cx="7598855" cy="47938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uk-UA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Кар'єрний маршрут професії</a:t>
            </a:r>
          </a:p>
          <a:p>
            <a:pPr>
              <a:spcBef>
                <a:spcPct val="0"/>
              </a:spcBef>
            </a:pPr>
            <a:r>
              <a:rPr lang="uk-UA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«Вальцювальник стану гарячої прокатки»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65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3045&quot;&gt;&lt;version val=&quot;25096&quot;/&gt;&lt;CPresentation id=&quot;1&quot;&gt;&lt;m_precDefaultNumber&gt;&lt;m_yearfmt&gt;&lt;begin val=&quot;0&quot;/&gt;&lt;end val=&quot;4&quot;/&gt;&lt;/m_yearfmt&gt;&lt;/m_precDefaultNumber&gt;&lt;m_precDefaultPercent&gt;&lt;m_yearfmt&gt;&lt;begin val=&quot;0&quot;/&gt;&lt;end val=&quot;4&quot;/&gt;&lt;/m_yearfmt&gt;&lt;/m_precDefaultPercent&gt;&lt;m_precDefaultDate&gt;&lt;m_yearfmt&gt;&lt;begin val=&quot;0&quot;/&gt;&lt;end val=&quot;4&quot;/&gt;&lt;/m_yearfmt&gt;&lt;/m_precDefaultDate&gt;&lt;m_precDefaultYear&gt;&lt;m_yearfmt&gt;&lt;begin val=&quot;0&quot;/&gt;&lt;end val=&quot;4&quot;/&gt;&lt;/m_yearfmt&gt;&lt;/m_precDefaultYear&gt;&lt;m_precDefaultQuarter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yearfmt&gt;&lt;begin val=&quot;0&quot;/&gt;&lt;end val=&quot;4&quot;/&gt;&lt;/m_yearfmt&gt;&lt;/m_precDefaultDay&gt;&lt;m_mruColor&gt;&lt;m_vecMRU length=&quot;1&quot;&gt;&lt;elem m_fUsage=&quot;1.00000000000000000000E+00&quot;&gt;&lt;m_msothmcolidx val=&quot;0&quot;/&gt;&lt;m_rgb r=&quot;0C&quot; g=&quot;71&quot; b=&quot;00&quot;/&gt;&lt;m_nBrightness val=&quot;0&quot;/&gt;&lt;/elem&gt;&lt;/m_vecMRU&gt;&lt;/m_mruColor&gt;&lt;/CPresentation&gt;&lt;/root&gt;"/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Светлая тема, служебные слайды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Светлая тема, служебные слайды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18639</TotalTime>
  <Words>4486</Words>
  <Application>Microsoft Office PowerPoint</Application>
  <PresentationFormat>Лист A4 (210x297 мм)</PresentationFormat>
  <Paragraphs>1692</Paragraphs>
  <Slides>18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Calibri</vt:lpstr>
      <vt:lpstr>Segoe UI Black</vt:lpstr>
      <vt:lpstr>Times New Roman</vt:lpstr>
      <vt:lpstr>Wingdings</vt:lpstr>
      <vt:lpstr>Светлая тема, служебные слайды</vt:lpstr>
      <vt:lpstr>1_Светлая тема, служебные слайды</vt:lpstr>
      <vt:lpstr>think-cell Slide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Карачевский Александр Валерьевич</dc:creator>
  <cp:lastModifiedBy>Кретов Андрей Аркадьевич</cp:lastModifiedBy>
  <cp:revision>1901</cp:revision>
  <cp:lastPrinted>2020-07-21T05:19:23Z</cp:lastPrinted>
  <dcterms:created xsi:type="dcterms:W3CDTF">2015-02-18T08:33:27Z</dcterms:created>
  <dcterms:modified xsi:type="dcterms:W3CDTF">2020-07-21T14:35:59Z</dcterms:modified>
</cp:coreProperties>
</file>